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1" r:id="rId2"/>
    <p:sldId id="6083" r:id="rId3"/>
    <p:sldId id="6084" r:id="rId4"/>
    <p:sldId id="260" r:id="rId5"/>
    <p:sldId id="262" r:id="rId6"/>
    <p:sldId id="259" r:id="rId7"/>
    <p:sldId id="263" r:id="rId8"/>
    <p:sldId id="6039" r:id="rId9"/>
    <p:sldId id="6045" r:id="rId10"/>
    <p:sldId id="6031" r:id="rId11"/>
    <p:sldId id="6085" r:id="rId12"/>
    <p:sldId id="6086" r:id="rId13"/>
    <p:sldId id="6062" r:id="rId14"/>
    <p:sldId id="6091" r:id="rId15"/>
    <p:sldId id="6087" r:id="rId16"/>
    <p:sldId id="6092" r:id="rId17"/>
    <p:sldId id="6089" r:id="rId18"/>
    <p:sldId id="6093" r:id="rId19"/>
    <p:sldId id="6090" r:id="rId20"/>
    <p:sldId id="6094" r:id="rId21"/>
    <p:sldId id="6079" r:id="rId22"/>
    <p:sldId id="6082" r:id="rId23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or" initials="M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DACE"/>
    <a:srgbClr val="7A2352"/>
    <a:srgbClr val="F8F6F0"/>
    <a:srgbClr val="FAFF04"/>
    <a:srgbClr val="CBE2DB"/>
    <a:srgbClr val="5675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16C17D-CD2E-4205-AABD-9B0FE5A6AAF6}" v="2" dt="2026-02-16T13:38:42.4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39"/>
    <p:restoredTop sz="92736" autoAdjust="0"/>
  </p:normalViewPr>
  <p:slideViewPr>
    <p:cSldViewPr snapToGrid="0">
      <p:cViewPr varScale="1">
        <p:scale>
          <a:sx n="79" d="100"/>
          <a:sy n="79" d="100"/>
        </p:scale>
        <p:origin x="147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841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4" Type="http://schemas.openxmlformats.org/officeDocument/2006/relationships/image" Target="../media/image23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4" Type="http://schemas.openxmlformats.org/officeDocument/2006/relationships/image" Target="../media/image23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1ED9D7-C484-4E9A-8DA7-EAF99374EE77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2545431D-DB55-44BB-864A-2A87744F3460}">
      <dgm:prSet phldrT="[Text]" custT="1"/>
      <dgm:spPr>
        <a:solidFill>
          <a:srgbClr val="7A2352"/>
        </a:solidFill>
        <a:ln>
          <a:noFill/>
        </a:ln>
      </dgm:spPr>
      <dgm:t>
        <a:bodyPr/>
        <a:lstStyle/>
        <a:p>
          <a:pPr>
            <a:buNone/>
          </a:pPr>
          <a:r>
            <a:rPr lang="de-DE" sz="18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rPr>
            <a:t>I</a:t>
          </a:r>
          <a:r>
            <a:rPr lang="de-DE" sz="18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rPr>
            <a:t>n Deutschland hat jährlich etwa jede </a:t>
          </a:r>
          <a:r>
            <a:rPr lang="de-DE" sz="1800" b="1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rPr>
            <a:t>dritte erwachsene Person</a:t>
          </a:r>
          <a:r>
            <a:rPr lang="de-DE" sz="18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rPr>
            <a:t> mindestens eine psychische Beeinträchtigung. </a:t>
          </a:r>
          <a:endParaRPr lang="de-DE" sz="180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401CC0A3-A0AD-4570-8EA3-BCE7E46B46DC}" type="parTrans" cxnId="{C09B3B40-514E-4285-9F3F-AF9B4CE10A16}">
      <dgm:prSet/>
      <dgm:spPr/>
      <dgm:t>
        <a:bodyPr/>
        <a:lstStyle/>
        <a:p>
          <a:endParaRPr lang="de-DE"/>
        </a:p>
      </dgm:t>
    </dgm:pt>
    <dgm:pt modelId="{92757902-4D0E-444F-B5C0-46F7FB65CEA5}" type="sibTrans" cxnId="{C09B3B40-514E-4285-9F3F-AF9B4CE10A16}">
      <dgm:prSet/>
      <dgm:spPr/>
      <dgm:t>
        <a:bodyPr/>
        <a:lstStyle/>
        <a:p>
          <a:endParaRPr lang="de-DE"/>
        </a:p>
      </dgm:t>
    </dgm:pt>
    <dgm:pt modelId="{34BB1C6A-0690-4F59-93EE-DCD13A23EC72}">
      <dgm:prSet phldrT="[Text]" custT="1"/>
      <dgm:spPr>
        <a:solidFill>
          <a:srgbClr val="7A2352"/>
        </a:solidFill>
        <a:ln>
          <a:noFill/>
        </a:ln>
      </dgm:spPr>
      <dgm:t>
        <a:bodyPr/>
        <a:lstStyle/>
        <a:p>
          <a:pPr>
            <a:buNone/>
          </a:pPr>
          <a:r>
            <a:rPr lang="de-DE" sz="18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rPr>
            <a:t>Psychische Störungen sind bez. der Fehltage die </a:t>
          </a:r>
          <a:r>
            <a:rPr lang="de-DE" sz="1800" b="1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rPr>
            <a:t>zweitgrößte Krankheitsgruppe</a:t>
          </a:r>
          <a:r>
            <a:rPr lang="de-DE" sz="18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rPr>
            <a:t> bei Beschäftigten in Deutschland.</a:t>
          </a:r>
          <a:endParaRPr lang="de-DE" sz="180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21CAA4FD-E028-4CD8-AB87-3D1175AC0FBD}" type="parTrans" cxnId="{5EC59B43-2719-419F-B568-4DF49BA188F4}">
      <dgm:prSet/>
      <dgm:spPr/>
      <dgm:t>
        <a:bodyPr/>
        <a:lstStyle/>
        <a:p>
          <a:endParaRPr lang="de-DE"/>
        </a:p>
      </dgm:t>
    </dgm:pt>
    <dgm:pt modelId="{F1CF0060-8698-474A-B493-619216398069}" type="sibTrans" cxnId="{5EC59B43-2719-419F-B568-4DF49BA188F4}">
      <dgm:prSet/>
      <dgm:spPr/>
      <dgm:t>
        <a:bodyPr/>
        <a:lstStyle/>
        <a:p>
          <a:endParaRPr lang="de-DE"/>
        </a:p>
      </dgm:t>
    </dgm:pt>
    <dgm:pt modelId="{9B92B5C2-F127-44CA-BAC5-C98EB242B997}">
      <dgm:prSet phldrT="[Text]" custT="1"/>
      <dgm:spPr>
        <a:solidFill>
          <a:srgbClr val="7A2352"/>
        </a:solidFill>
        <a:ln>
          <a:noFill/>
        </a:ln>
      </dgm:spPr>
      <dgm:t>
        <a:bodyPr/>
        <a:lstStyle/>
        <a:p>
          <a:pPr>
            <a:buNone/>
          </a:pPr>
          <a:r>
            <a:rPr lang="de-DE" sz="18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rPr>
            <a:t>Die Fehltage aufgrund psychischer Erkrankungen zeigten seit 2000 eine </a:t>
          </a:r>
          <a:r>
            <a:rPr lang="de-DE" sz="1800" b="1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rPr>
            <a:t>Verdopplung</a:t>
          </a:r>
          <a:r>
            <a:rPr lang="de-DE" sz="18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rPr>
            <a:t> auf 70 Millionen. In anderen Krankheitsbereichen sind die Fehltage im gleichen Zeitraum gesunken.</a:t>
          </a:r>
        </a:p>
      </dgm:t>
    </dgm:pt>
    <dgm:pt modelId="{935C7B15-C12A-4AD3-909E-5AB086308001}" type="parTrans" cxnId="{759F22E3-2F46-449E-9172-3497A564654D}">
      <dgm:prSet/>
      <dgm:spPr/>
      <dgm:t>
        <a:bodyPr/>
        <a:lstStyle/>
        <a:p>
          <a:endParaRPr lang="de-DE"/>
        </a:p>
      </dgm:t>
    </dgm:pt>
    <dgm:pt modelId="{4373DEDB-CEF7-41AB-9A2C-7C79228CAF75}" type="sibTrans" cxnId="{759F22E3-2F46-449E-9172-3497A564654D}">
      <dgm:prSet/>
      <dgm:spPr/>
      <dgm:t>
        <a:bodyPr/>
        <a:lstStyle/>
        <a:p>
          <a:endParaRPr lang="de-DE"/>
        </a:p>
      </dgm:t>
    </dgm:pt>
    <dgm:pt modelId="{A8FB5D22-5754-4C7E-AEA7-E7DB2BB5DBAD}" type="pres">
      <dgm:prSet presAssocID="{5E1ED9D7-C484-4E9A-8DA7-EAF99374EE77}" presName="linear" presStyleCnt="0">
        <dgm:presLayoutVars>
          <dgm:dir/>
          <dgm:resizeHandles val="exact"/>
        </dgm:presLayoutVars>
      </dgm:prSet>
      <dgm:spPr/>
    </dgm:pt>
    <dgm:pt modelId="{F17CB4A8-0AFD-497C-B95E-D31D9AF24A3C}" type="pres">
      <dgm:prSet presAssocID="{2545431D-DB55-44BB-864A-2A87744F3460}" presName="comp" presStyleCnt="0"/>
      <dgm:spPr/>
    </dgm:pt>
    <dgm:pt modelId="{E6FC64A6-7117-48CB-B37B-DC5E60162BBB}" type="pres">
      <dgm:prSet presAssocID="{2545431D-DB55-44BB-864A-2A87744F3460}" presName="box" presStyleLbl="node1" presStyleIdx="0" presStyleCnt="3" custLinFactNeighborY="-1492"/>
      <dgm:spPr>
        <a:prstGeom prst="rect">
          <a:avLst/>
        </a:prstGeom>
      </dgm:spPr>
    </dgm:pt>
    <dgm:pt modelId="{573B331E-9FAB-49E9-9609-D5DBA4846579}" type="pres">
      <dgm:prSet presAssocID="{2545431D-DB55-44BB-864A-2A87744F3460}" presName="img" presStyleLbl="fgImgPlace1" presStyleIdx="0" presStyleCnt="3"/>
      <dgm:spPr>
        <a:blipFill dpi="0"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26100" r="26100"/>
          </a:stretch>
        </a:blipFill>
      </dgm:spPr>
      <dgm:extLst>
        <a:ext uri="{E40237B7-FDA0-4F09-8148-C483321AD2D9}">
          <dgm14:cNvPr xmlns:dgm14="http://schemas.microsoft.com/office/drawing/2010/diagram" id="0" name="" descr="Universeller Zugriff mit einfarbiger Füllung"/>
        </a:ext>
      </dgm:extLst>
    </dgm:pt>
    <dgm:pt modelId="{83A3601D-0273-46B8-B312-7711AB1A822C}" type="pres">
      <dgm:prSet presAssocID="{2545431D-DB55-44BB-864A-2A87744F3460}" presName="text" presStyleLbl="node1" presStyleIdx="0" presStyleCnt="3">
        <dgm:presLayoutVars>
          <dgm:bulletEnabled val="1"/>
        </dgm:presLayoutVars>
      </dgm:prSet>
      <dgm:spPr/>
    </dgm:pt>
    <dgm:pt modelId="{BC1ED042-8475-45F5-9B77-A6778102233E}" type="pres">
      <dgm:prSet presAssocID="{92757902-4D0E-444F-B5C0-46F7FB65CEA5}" presName="spacer" presStyleCnt="0"/>
      <dgm:spPr/>
    </dgm:pt>
    <dgm:pt modelId="{5D3E6900-E5B5-4E9D-BFAE-107D80FFFAC2}" type="pres">
      <dgm:prSet presAssocID="{34BB1C6A-0690-4F59-93EE-DCD13A23EC72}" presName="comp" presStyleCnt="0"/>
      <dgm:spPr/>
    </dgm:pt>
    <dgm:pt modelId="{65EEB0A7-1F4B-4E17-BE19-BD34DE580BAE}" type="pres">
      <dgm:prSet presAssocID="{34BB1C6A-0690-4F59-93EE-DCD13A23EC72}" presName="box" presStyleLbl="node1" presStyleIdx="1" presStyleCnt="3"/>
      <dgm:spPr>
        <a:prstGeom prst="rect">
          <a:avLst/>
        </a:prstGeom>
      </dgm:spPr>
    </dgm:pt>
    <dgm:pt modelId="{E9A7C482-38CD-4849-9AFD-F03917ACB431}" type="pres">
      <dgm:prSet presAssocID="{34BB1C6A-0690-4F59-93EE-DCD13A23EC72}" presName="img" presStyleLbl="fgImgPlace1" presStyleIdx="1" presStyleCnt="3"/>
      <dgm:spPr>
        <a:blipFill dpi="0"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26100" r="26100"/>
          </a:stretch>
        </a:blipFill>
      </dgm:spPr>
      <dgm:extLst>
        <a:ext uri="{E40237B7-FDA0-4F09-8148-C483321AD2D9}">
          <dgm14:cNvPr xmlns:dgm14="http://schemas.microsoft.com/office/drawing/2010/diagram" id="0" name="" descr="Medizin mit einfarbiger Füllung"/>
        </a:ext>
      </dgm:extLst>
    </dgm:pt>
    <dgm:pt modelId="{F9FA5BD2-4CA0-4284-9A98-1BB1BC1D6D9A}" type="pres">
      <dgm:prSet presAssocID="{34BB1C6A-0690-4F59-93EE-DCD13A23EC72}" presName="text" presStyleLbl="node1" presStyleIdx="1" presStyleCnt="3">
        <dgm:presLayoutVars>
          <dgm:bulletEnabled val="1"/>
        </dgm:presLayoutVars>
      </dgm:prSet>
      <dgm:spPr/>
    </dgm:pt>
    <dgm:pt modelId="{BF8846B3-8BA1-4879-96D3-ACA625664901}" type="pres">
      <dgm:prSet presAssocID="{F1CF0060-8698-474A-B493-619216398069}" presName="spacer" presStyleCnt="0"/>
      <dgm:spPr/>
    </dgm:pt>
    <dgm:pt modelId="{0C050EEE-D8CB-4E01-9649-8069C3F8EC71}" type="pres">
      <dgm:prSet presAssocID="{9B92B5C2-F127-44CA-BAC5-C98EB242B997}" presName="comp" presStyleCnt="0"/>
      <dgm:spPr/>
    </dgm:pt>
    <dgm:pt modelId="{AD341C91-07A1-46DA-B9E2-0BCD5AF9BE11}" type="pres">
      <dgm:prSet presAssocID="{9B92B5C2-F127-44CA-BAC5-C98EB242B997}" presName="box" presStyleLbl="node1" presStyleIdx="2" presStyleCnt="3"/>
      <dgm:spPr>
        <a:prstGeom prst="rect">
          <a:avLst/>
        </a:prstGeom>
      </dgm:spPr>
    </dgm:pt>
    <dgm:pt modelId="{28BC11EF-27A9-4E61-8919-3B54C13E0F53}" type="pres">
      <dgm:prSet presAssocID="{9B92B5C2-F127-44CA-BAC5-C98EB242B997}" presName="img" presStyleLbl="fgImgPlace1" presStyleIdx="2" presStyleCnt="3"/>
      <dgm:spPr>
        <a:blipFill dpi="0"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26100" r="26100"/>
          </a:stretch>
        </a:blipFill>
      </dgm:spPr>
      <dgm:extLst>
        <a:ext uri="{E40237B7-FDA0-4F09-8148-C483321AD2D9}">
          <dgm14:cNvPr xmlns:dgm14="http://schemas.microsoft.com/office/drawing/2010/diagram" id="0" name="" descr="Balkendiagramm mit Aufwärtstrend mit einfarbiger Füllung"/>
        </a:ext>
      </dgm:extLst>
    </dgm:pt>
    <dgm:pt modelId="{34F19EB8-4EC8-4389-A725-DF49A44F54DC}" type="pres">
      <dgm:prSet presAssocID="{9B92B5C2-F127-44CA-BAC5-C98EB242B997}" presName="text" presStyleLbl="node1" presStyleIdx="2" presStyleCnt="3">
        <dgm:presLayoutVars>
          <dgm:bulletEnabled val="1"/>
        </dgm:presLayoutVars>
      </dgm:prSet>
      <dgm:spPr/>
    </dgm:pt>
  </dgm:ptLst>
  <dgm:cxnLst>
    <dgm:cxn modelId="{A5D5AC13-51D8-4F00-B7C8-2BCDF6C6D79E}" type="presOf" srcId="{5E1ED9D7-C484-4E9A-8DA7-EAF99374EE77}" destId="{A8FB5D22-5754-4C7E-AEA7-E7DB2BB5DBAD}" srcOrd="0" destOrd="0" presId="urn:microsoft.com/office/officeart/2005/8/layout/vList4"/>
    <dgm:cxn modelId="{C09B3B40-514E-4285-9F3F-AF9B4CE10A16}" srcId="{5E1ED9D7-C484-4E9A-8DA7-EAF99374EE77}" destId="{2545431D-DB55-44BB-864A-2A87744F3460}" srcOrd="0" destOrd="0" parTransId="{401CC0A3-A0AD-4570-8EA3-BCE7E46B46DC}" sibTransId="{92757902-4D0E-444F-B5C0-46F7FB65CEA5}"/>
    <dgm:cxn modelId="{5EC59B43-2719-419F-B568-4DF49BA188F4}" srcId="{5E1ED9D7-C484-4E9A-8DA7-EAF99374EE77}" destId="{34BB1C6A-0690-4F59-93EE-DCD13A23EC72}" srcOrd="1" destOrd="0" parTransId="{21CAA4FD-E028-4CD8-AB87-3D1175AC0FBD}" sibTransId="{F1CF0060-8698-474A-B493-619216398069}"/>
    <dgm:cxn modelId="{94D6B174-E8FB-426F-A46B-8FAF7309E937}" type="presOf" srcId="{34BB1C6A-0690-4F59-93EE-DCD13A23EC72}" destId="{F9FA5BD2-4CA0-4284-9A98-1BB1BC1D6D9A}" srcOrd="1" destOrd="0" presId="urn:microsoft.com/office/officeart/2005/8/layout/vList4"/>
    <dgm:cxn modelId="{0DF72A8C-74D1-4A3E-A9E1-337D12E18E50}" type="presOf" srcId="{9B92B5C2-F127-44CA-BAC5-C98EB242B997}" destId="{34F19EB8-4EC8-4389-A725-DF49A44F54DC}" srcOrd="1" destOrd="0" presId="urn:microsoft.com/office/officeart/2005/8/layout/vList4"/>
    <dgm:cxn modelId="{451A65BF-5815-4E0A-872C-7A24E24F0E87}" type="presOf" srcId="{2545431D-DB55-44BB-864A-2A87744F3460}" destId="{E6FC64A6-7117-48CB-B37B-DC5E60162BBB}" srcOrd="0" destOrd="0" presId="urn:microsoft.com/office/officeart/2005/8/layout/vList4"/>
    <dgm:cxn modelId="{F82213CC-905C-415B-BA81-EDE4C68AD6E2}" type="presOf" srcId="{9B92B5C2-F127-44CA-BAC5-C98EB242B997}" destId="{AD341C91-07A1-46DA-B9E2-0BCD5AF9BE11}" srcOrd="0" destOrd="0" presId="urn:microsoft.com/office/officeart/2005/8/layout/vList4"/>
    <dgm:cxn modelId="{A634BDCC-C09D-4D02-9A9A-CE94D5FC7814}" type="presOf" srcId="{2545431D-DB55-44BB-864A-2A87744F3460}" destId="{83A3601D-0273-46B8-B312-7711AB1A822C}" srcOrd="1" destOrd="0" presId="urn:microsoft.com/office/officeart/2005/8/layout/vList4"/>
    <dgm:cxn modelId="{759F22E3-2F46-449E-9172-3497A564654D}" srcId="{5E1ED9D7-C484-4E9A-8DA7-EAF99374EE77}" destId="{9B92B5C2-F127-44CA-BAC5-C98EB242B997}" srcOrd="2" destOrd="0" parTransId="{935C7B15-C12A-4AD3-909E-5AB086308001}" sibTransId="{4373DEDB-CEF7-41AB-9A2C-7C79228CAF75}"/>
    <dgm:cxn modelId="{1F7DBBF5-A81E-45B9-9350-25867F54AF59}" type="presOf" srcId="{34BB1C6A-0690-4F59-93EE-DCD13A23EC72}" destId="{65EEB0A7-1F4B-4E17-BE19-BD34DE580BAE}" srcOrd="0" destOrd="0" presId="urn:microsoft.com/office/officeart/2005/8/layout/vList4"/>
    <dgm:cxn modelId="{13219C27-E44A-4FB2-A897-932966FAD39F}" type="presParOf" srcId="{A8FB5D22-5754-4C7E-AEA7-E7DB2BB5DBAD}" destId="{F17CB4A8-0AFD-497C-B95E-D31D9AF24A3C}" srcOrd="0" destOrd="0" presId="urn:microsoft.com/office/officeart/2005/8/layout/vList4"/>
    <dgm:cxn modelId="{11639389-9ADC-4275-BFDB-723B40FCD138}" type="presParOf" srcId="{F17CB4A8-0AFD-497C-B95E-D31D9AF24A3C}" destId="{E6FC64A6-7117-48CB-B37B-DC5E60162BBB}" srcOrd="0" destOrd="0" presId="urn:microsoft.com/office/officeart/2005/8/layout/vList4"/>
    <dgm:cxn modelId="{BFA20F02-E8B0-410F-A06C-8AB1B5CA8DB5}" type="presParOf" srcId="{F17CB4A8-0AFD-497C-B95E-D31D9AF24A3C}" destId="{573B331E-9FAB-49E9-9609-D5DBA4846579}" srcOrd="1" destOrd="0" presId="urn:microsoft.com/office/officeart/2005/8/layout/vList4"/>
    <dgm:cxn modelId="{9FA83D13-2201-4E94-865E-F71B84F13407}" type="presParOf" srcId="{F17CB4A8-0AFD-497C-B95E-D31D9AF24A3C}" destId="{83A3601D-0273-46B8-B312-7711AB1A822C}" srcOrd="2" destOrd="0" presId="urn:microsoft.com/office/officeart/2005/8/layout/vList4"/>
    <dgm:cxn modelId="{69027DAA-3554-4D6F-9BCA-E4E4E1E77E16}" type="presParOf" srcId="{A8FB5D22-5754-4C7E-AEA7-E7DB2BB5DBAD}" destId="{BC1ED042-8475-45F5-9B77-A6778102233E}" srcOrd="1" destOrd="0" presId="urn:microsoft.com/office/officeart/2005/8/layout/vList4"/>
    <dgm:cxn modelId="{844D1C6C-8C75-46E5-B76B-A33934CC4FD6}" type="presParOf" srcId="{A8FB5D22-5754-4C7E-AEA7-E7DB2BB5DBAD}" destId="{5D3E6900-E5B5-4E9D-BFAE-107D80FFFAC2}" srcOrd="2" destOrd="0" presId="urn:microsoft.com/office/officeart/2005/8/layout/vList4"/>
    <dgm:cxn modelId="{C0701F1D-F421-408F-9035-0F289A8B51EE}" type="presParOf" srcId="{5D3E6900-E5B5-4E9D-BFAE-107D80FFFAC2}" destId="{65EEB0A7-1F4B-4E17-BE19-BD34DE580BAE}" srcOrd="0" destOrd="0" presId="urn:microsoft.com/office/officeart/2005/8/layout/vList4"/>
    <dgm:cxn modelId="{5DFEA282-0E8B-4283-B98A-8E7237717F85}" type="presParOf" srcId="{5D3E6900-E5B5-4E9D-BFAE-107D80FFFAC2}" destId="{E9A7C482-38CD-4849-9AFD-F03917ACB431}" srcOrd="1" destOrd="0" presId="urn:microsoft.com/office/officeart/2005/8/layout/vList4"/>
    <dgm:cxn modelId="{4C2AB237-3C7F-4E49-9F3C-76C01EB58DFF}" type="presParOf" srcId="{5D3E6900-E5B5-4E9D-BFAE-107D80FFFAC2}" destId="{F9FA5BD2-4CA0-4284-9A98-1BB1BC1D6D9A}" srcOrd="2" destOrd="0" presId="urn:microsoft.com/office/officeart/2005/8/layout/vList4"/>
    <dgm:cxn modelId="{D0BAA374-278A-411B-A0AF-1281B5BE478D}" type="presParOf" srcId="{A8FB5D22-5754-4C7E-AEA7-E7DB2BB5DBAD}" destId="{BF8846B3-8BA1-4879-96D3-ACA625664901}" srcOrd="3" destOrd="0" presId="urn:microsoft.com/office/officeart/2005/8/layout/vList4"/>
    <dgm:cxn modelId="{6E0696F8-2F9F-4889-BFA1-8732190AA658}" type="presParOf" srcId="{A8FB5D22-5754-4C7E-AEA7-E7DB2BB5DBAD}" destId="{0C050EEE-D8CB-4E01-9649-8069C3F8EC71}" srcOrd="4" destOrd="0" presId="urn:microsoft.com/office/officeart/2005/8/layout/vList4"/>
    <dgm:cxn modelId="{321F6414-B616-4395-A762-2CCFF612E2D9}" type="presParOf" srcId="{0C050EEE-D8CB-4E01-9649-8069C3F8EC71}" destId="{AD341C91-07A1-46DA-B9E2-0BCD5AF9BE11}" srcOrd="0" destOrd="0" presId="urn:microsoft.com/office/officeart/2005/8/layout/vList4"/>
    <dgm:cxn modelId="{6B346A66-37A6-44CC-A2C2-B6FCC7CF168D}" type="presParOf" srcId="{0C050EEE-D8CB-4E01-9649-8069C3F8EC71}" destId="{28BC11EF-27A9-4E61-8919-3B54C13E0F53}" srcOrd="1" destOrd="0" presId="urn:microsoft.com/office/officeart/2005/8/layout/vList4"/>
    <dgm:cxn modelId="{38351066-CCA7-4203-865F-A3852288145C}" type="presParOf" srcId="{0C050EEE-D8CB-4E01-9649-8069C3F8EC71}" destId="{34F19EB8-4EC8-4389-A725-DF49A44F54D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005B74-5F53-4785-BB73-1E25E5C69205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de-DE"/>
        </a:p>
      </dgm:t>
    </dgm:pt>
    <dgm:pt modelId="{432F4470-F3C5-4C57-9032-8FB5C6AAC3E8}">
      <dgm:prSet phldrT="[Text]" custT="1"/>
      <dgm:spPr>
        <a:solidFill>
          <a:srgbClr val="7A2352"/>
        </a:solidFill>
      </dgm:spPr>
      <dgm:t>
        <a:bodyPr/>
        <a:lstStyle/>
        <a:p>
          <a:pPr algn="ctr"/>
          <a:r>
            <a:rPr lang="de-DE" sz="2000" b="1" dirty="0">
              <a:latin typeface="Roboto" panose="02000000000000000000" pitchFamily="2" charset="0"/>
              <a:ea typeface="Roboto" panose="02000000000000000000" pitchFamily="2" charset="0"/>
            </a:rPr>
            <a:t>Präsentismus</a:t>
          </a:r>
          <a:r>
            <a:rPr lang="de-DE" sz="2000" dirty="0">
              <a:latin typeface="Roboto" panose="02000000000000000000" pitchFamily="2" charset="0"/>
              <a:ea typeface="Roboto" panose="02000000000000000000" pitchFamily="2" charset="0"/>
            </a:rPr>
            <a:t> </a:t>
          </a:r>
          <a:r>
            <a:rPr lang="de-DE" sz="1800" dirty="0">
              <a:latin typeface="Roboto" panose="02000000000000000000" pitchFamily="2" charset="0"/>
              <a:ea typeface="Roboto" panose="02000000000000000000" pitchFamily="2" charset="0"/>
            </a:rPr>
            <a:t>(Weiterarbeiten trotz Krankheit)</a:t>
          </a:r>
          <a:endParaRPr lang="de-DE" sz="1800" b="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3F7AE1BB-3798-446C-93DF-01509D8831B2}" type="parTrans" cxnId="{B14C7F06-4DB7-4FC2-9A61-CD1D4653AA6E}">
      <dgm:prSet/>
      <dgm:spPr/>
      <dgm:t>
        <a:bodyPr/>
        <a:lstStyle/>
        <a:p>
          <a:endParaRPr lang="de-DE"/>
        </a:p>
      </dgm:t>
    </dgm:pt>
    <dgm:pt modelId="{A9DA1ABC-18D2-463C-97B0-1CAC4F3DBE14}" type="sibTrans" cxnId="{B14C7F06-4DB7-4FC2-9A61-CD1D4653AA6E}">
      <dgm:prSet/>
      <dgm:spPr/>
      <dgm:t>
        <a:bodyPr/>
        <a:lstStyle/>
        <a:p>
          <a:endParaRPr lang="de-DE"/>
        </a:p>
      </dgm:t>
    </dgm:pt>
    <dgm:pt modelId="{D81005AC-1075-421A-BFC1-E11B6ACFD6DF}" type="pres">
      <dgm:prSet presAssocID="{09005B74-5F53-4785-BB73-1E25E5C69205}" presName="Name0" presStyleCnt="0">
        <dgm:presLayoutVars>
          <dgm:dir/>
          <dgm:resizeHandles val="exact"/>
        </dgm:presLayoutVars>
      </dgm:prSet>
      <dgm:spPr/>
    </dgm:pt>
    <dgm:pt modelId="{9A8015B6-BAFD-4D11-9C6F-928E96F12202}" type="pres">
      <dgm:prSet presAssocID="{432F4470-F3C5-4C57-9032-8FB5C6AAC3E8}" presName="node" presStyleLbl="node1" presStyleIdx="0" presStyleCnt="1" custScaleY="61024" custLinFactNeighborX="0" custLinFactNeighborY="-32383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B14C7F06-4DB7-4FC2-9A61-CD1D4653AA6E}" srcId="{09005B74-5F53-4785-BB73-1E25E5C69205}" destId="{432F4470-F3C5-4C57-9032-8FB5C6AAC3E8}" srcOrd="0" destOrd="0" parTransId="{3F7AE1BB-3798-446C-93DF-01509D8831B2}" sibTransId="{A9DA1ABC-18D2-463C-97B0-1CAC4F3DBE14}"/>
    <dgm:cxn modelId="{1D4C6A11-F685-4369-9525-850644B3BAD8}" type="presOf" srcId="{432F4470-F3C5-4C57-9032-8FB5C6AAC3E8}" destId="{9A8015B6-BAFD-4D11-9C6F-928E96F12202}" srcOrd="0" destOrd="0" presId="urn:microsoft.com/office/officeart/2005/8/layout/process1"/>
    <dgm:cxn modelId="{E6209661-67B5-4488-899F-D404156443A5}" type="presOf" srcId="{09005B74-5F53-4785-BB73-1E25E5C69205}" destId="{D81005AC-1075-421A-BFC1-E11B6ACFD6DF}" srcOrd="0" destOrd="0" presId="urn:microsoft.com/office/officeart/2005/8/layout/process1"/>
    <dgm:cxn modelId="{F2A75520-A534-4C36-A94D-73CD20360A63}" type="presParOf" srcId="{D81005AC-1075-421A-BFC1-E11B6ACFD6DF}" destId="{9A8015B6-BAFD-4D11-9C6F-928E96F12202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45D7F0-45BB-42C7-BF08-1F5F85E8481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17D6A1D-13C1-4186-9B0F-AEF73514EA45}">
      <dgm:prSet phldrT="[Text]" custT="1"/>
      <dgm:spPr>
        <a:solidFill>
          <a:srgbClr val="CBE2DB"/>
        </a:solidFill>
        <a:ln>
          <a:noFill/>
        </a:ln>
      </dgm:spPr>
      <dgm:t>
        <a:bodyPr/>
        <a:lstStyle/>
        <a:p>
          <a:r>
            <a:rPr lang="de-DE" sz="2400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Stigma</a:t>
          </a:r>
        </a:p>
      </dgm:t>
    </dgm:pt>
    <dgm:pt modelId="{6AB8A847-21A2-42B4-A248-5CC061B70B1D}" type="parTrans" cxnId="{9D5D965A-C79B-41E5-83DF-5A64FB424D59}">
      <dgm:prSet/>
      <dgm:spPr/>
      <dgm:t>
        <a:bodyPr/>
        <a:lstStyle/>
        <a:p>
          <a:endParaRPr lang="de-DE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3083E162-2885-4AC1-BB19-ABE70DB77521}" type="sibTrans" cxnId="{9D5D965A-C79B-41E5-83DF-5A64FB424D59}">
      <dgm:prSet/>
      <dgm:spPr/>
      <dgm:t>
        <a:bodyPr/>
        <a:lstStyle/>
        <a:p>
          <a:endParaRPr lang="de-DE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42F334C3-E936-4FC6-BD79-FF02D94B9F1D}">
      <dgm:prSet phldrT="[Text]" custT="1"/>
      <dgm:spPr>
        <a:solidFill>
          <a:srgbClr val="EEDACE"/>
        </a:solidFill>
        <a:ln>
          <a:noFill/>
        </a:ln>
      </dgm:spPr>
      <dgm:t>
        <a:bodyPr/>
        <a:lstStyle/>
        <a:p>
          <a:r>
            <a:rPr lang="de-DE" sz="2400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Wissen	</a:t>
          </a:r>
        </a:p>
      </dgm:t>
    </dgm:pt>
    <dgm:pt modelId="{F8B03EA8-2C24-427A-A547-ABBD1A2301D3}" type="parTrans" cxnId="{83925FBA-CE98-43E2-8055-32D7B3440CBF}">
      <dgm:prSet/>
      <dgm:spPr>
        <a:solidFill>
          <a:srgbClr val="7A2352"/>
        </a:solidFill>
        <a:ln>
          <a:solidFill>
            <a:srgbClr val="CBE2DB"/>
          </a:solidFill>
        </a:ln>
      </dgm:spPr>
      <dgm:t>
        <a:bodyPr/>
        <a:lstStyle/>
        <a:p>
          <a:endParaRPr lang="de-DE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3343BABA-5C0E-45F7-B979-F1DB6EF53153}" type="sibTrans" cxnId="{83925FBA-CE98-43E2-8055-32D7B3440CBF}">
      <dgm:prSet/>
      <dgm:spPr/>
      <dgm:t>
        <a:bodyPr/>
        <a:lstStyle/>
        <a:p>
          <a:endParaRPr lang="de-DE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F786F0D5-CA17-4CB8-A71A-948FC617C76B}">
      <dgm:prSet phldrT="[Text]" custT="1"/>
      <dgm:spPr>
        <a:solidFill>
          <a:srgbClr val="EEDACE"/>
        </a:solidFill>
        <a:ln>
          <a:noFill/>
        </a:ln>
      </dgm:spPr>
      <dgm:t>
        <a:bodyPr/>
        <a:lstStyle/>
        <a:p>
          <a:r>
            <a:rPr lang="de-DE" sz="2400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Einstellungen</a:t>
          </a:r>
        </a:p>
      </dgm:t>
    </dgm:pt>
    <dgm:pt modelId="{FC0F4ED4-283E-4C31-B736-27E1EA68746C}" type="parTrans" cxnId="{E4C9D947-EEE6-44D2-A189-5CD5968A3A14}">
      <dgm:prSet/>
      <dgm:spPr>
        <a:ln>
          <a:solidFill>
            <a:srgbClr val="CBE2DB"/>
          </a:solidFill>
        </a:ln>
      </dgm:spPr>
      <dgm:t>
        <a:bodyPr/>
        <a:lstStyle/>
        <a:p>
          <a:endParaRPr lang="de-DE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D04AFFBA-E1B1-4707-81A0-07333FEA6A18}" type="sibTrans" cxnId="{E4C9D947-EEE6-44D2-A189-5CD5968A3A14}">
      <dgm:prSet/>
      <dgm:spPr/>
      <dgm:t>
        <a:bodyPr/>
        <a:lstStyle/>
        <a:p>
          <a:endParaRPr lang="de-DE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626B344D-36BE-4CAF-8A8A-27B3481679C4}">
      <dgm:prSet phldrT="[Text]" custT="1"/>
      <dgm:spPr>
        <a:solidFill>
          <a:srgbClr val="EEDACE"/>
        </a:solidFill>
        <a:ln>
          <a:noFill/>
        </a:ln>
      </dgm:spPr>
      <dgm:t>
        <a:bodyPr/>
        <a:lstStyle/>
        <a:p>
          <a:r>
            <a:rPr lang="de-DE" sz="2400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Verhalten</a:t>
          </a:r>
        </a:p>
      </dgm:t>
    </dgm:pt>
    <dgm:pt modelId="{7AF47465-1090-4F44-8393-2CC03140A8C5}" type="parTrans" cxnId="{8CF130BF-F514-4980-9900-3C5BDE9576B4}">
      <dgm:prSet/>
      <dgm:spPr>
        <a:ln>
          <a:solidFill>
            <a:srgbClr val="CBE2DB"/>
          </a:solidFill>
        </a:ln>
      </dgm:spPr>
      <dgm:t>
        <a:bodyPr/>
        <a:lstStyle/>
        <a:p>
          <a:endParaRPr lang="de-DE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83876026-313F-4012-9C63-09AD04BCEEB7}" type="sibTrans" cxnId="{8CF130BF-F514-4980-9900-3C5BDE9576B4}">
      <dgm:prSet/>
      <dgm:spPr/>
      <dgm:t>
        <a:bodyPr/>
        <a:lstStyle/>
        <a:p>
          <a:endParaRPr lang="de-DE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22D895C0-1514-4D34-89DF-4E6943A109F0}" type="pres">
      <dgm:prSet presAssocID="{3345D7F0-45BB-42C7-BF08-1F5F85E8481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8A0BA6C-38C1-4DC7-906A-C4405B3C2AC1}" type="pres">
      <dgm:prSet presAssocID="{917D6A1D-13C1-4186-9B0F-AEF73514EA45}" presName="hierRoot1" presStyleCnt="0">
        <dgm:presLayoutVars>
          <dgm:hierBranch val="init"/>
        </dgm:presLayoutVars>
      </dgm:prSet>
      <dgm:spPr/>
    </dgm:pt>
    <dgm:pt modelId="{C1AB5180-5C99-4698-9B8A-3613DA8A3173}" type="pres">
      <dgm:prSet presAssocID="{917D6A1D-13C1-4186-9B0F-AEF73514EA45}" presName="rootComposite1" presStyleCnt="0"/>
      <dgm:spPr/>
    </dgm:pt>
    <dgm:pt modelId="{5C0559AC-A819-49C8-9C51-35F39E21EA6E}" type="pres">
      <dgm:prSet presAssocID="{917D6A1D-13C1-4186-9B0F-AEF73514EA45}" presName="rootText1" presStyleLbl="node0" presStyleIdx="0" presStyleCnt="1" custLinFactNeighborX="8469" custLinFactNeighborY="-79783">
        <dgm:presLayoutVars>
          <dgm:chPref val="3"/>
        </dgm:presLayoutVars>
      </dgm:prSet>
      <dgm:spPr/>
    </dgm:pt>
    <dgm:pt modelId="{DCDF9A19-D834-4D5A-A9B3-CE4A421DB6A9}" type="pres">
      <dgm:prSet presAssocID="{917D6A1D-13C1-4186-9B0F-AEF73514EA45}" presName="rootConnector1" presStyleLbl="node1" presStyleIdx="0" presStyleCnt="0"/>
      <dgm:spPr/>
    </dgm:pt>
    <dgm:pt modelId="{4C7E882E-662C-4191-86FF-FE6F5C082455}" type="pres">
      <dgm:prSet presAssocID="{917D6A1D-13C1-4186-9B0F-AEF73514EA45}" presName="hierChild2" presStyleCnt="0"/>
      <dgm:spPr/>
    </dgm:pt>
    <dgm:pt modelId="{D567A448-C58F-4275-BC18-5AAA239897C4}" type="pres">
      <dgm:prSet presAssocID="{F8B03EA8-2C24-427A-A547-ABBD1A2301D3}" presName="Name37" presStyleLbl="parChTrans1D2" presStyleIdx="0" presStyleCnt="3"/>
      <dgm:spPr/>
    </dgm:pt>
    <dgm:pt modelId="{BA93D0E6-7292-45C4-BB15-B59ED3FD1F22}" type="pres">
      <dgm:prSet presAssocID="{42F334C3-E936-4FC6-BD79-FF02D94B9F1D}" presName="hierRoot2" presStyleCnt="0">
        <dgm:presLayoutVars>
          <dgm:hierBranch val="init"/>
        </dgm:presLayoutVars>
      </dgm:prSet>
      <dgm:spPr/>
    </dgm:pt>
    <dgm:pt modelId="{CF086845-77FB-4F9C-8CD5-4C6F9C4BB521}" type="pres">
      <dgm:prSet presAssocID="{42F334C3-E936-4FC6-BD79-FF02D94B9F1D}" presName="rootComposite" presStyleCnt="0"/>
      <dgm:spPr/>
    </dgm:pt>
    <dgm:pt modelId="{272C147A-2D93-4691-BA18-0DF05A14B8F1}" type="pres">
      <dgm:prSet presAssocID="{42F334C3-E936-4FC6-BD79-FF02D94B9F1D}" presName="rootText" presStyleLbl="node2" presStyleIdx="0" presStyleCnt="3" custScaleX="117807" custLinFactNeighborY="43542">
        <dgm:presLayoutVars>
          <dgm:chPref val="3"/>
        </dgm:presLayoutVars>
      </dgm:prSet>
      <dgm:spPr/>
    </dgm:pt>
    <dgm:pt modelId="{D69F05A6-6E40-4B9F-8943-67FEDCFBA0B0}" type="pres">
      <dgm:prSet presAssocID="{42F334C3-E936-4FC6-BD79-FF02D94B9F1D}" presName="rootConnector" presStyleLbl="node2" presStyleIdx="0" presStyleCnt="3"/>
      <dgm:spPr/>
    </dgm:pt>
    <dgm:pt modelId="{9B42F8CF-C250-4771-ADD2-4E9C196A47B8}" type="pres">
      <dgm:prSet presAssocID="{42F334C3-E936-4FC6-BD79-FF02D94B9F1D}" presName="hierChild4" presStyleCnt="0"/>
      <dgm:spPr/>
    </dgm:pt>
    <dgm:pt modelId="{0F315229-55BA-4586-AB1F-BCE53DA9D16C}" type="pres">
      <dgm:prSet presAssocID="{42F334C3-E936-4FC6-BD79-FF02D94B9F1D}" presName="hierChild5" presStyleCnt="0"/>
      <dgm:spPr/>
    </dgm:pt>
    <dgm:pt modelId="{FA672B33-F427-4BF9-82A5-99AB51A239D9}" type="pres">
      <dgm:prSet presAssocID="{FC0F4ED4-283E-4C31-B736-27E1EA68746C}" presName="Name37" presStyleLbl="parChTrans1D2" presStyleIdx="1" presStyleCnt="3"/>
      <dgm:spPr/>
    </dgm:pt>
    <dgm:pt modelId="{D7A4CFA0-6976-41A1-BEA4-54BB1E673E7A}" type="pres">
      <dgm:prSet presAssocID="{F786F0D5-CA17-4CB8-A71A-948FC617C76B}" presName="hierRoot2" presStyleCnt="0">
        <dgm:presLayoutVars>
          <dgm:hierBranch val="init"/>
        </dgm:presLayoutVars>
      </dgm:prSet>
      <dgm:spPr/>
    </dgm:pt>
    <dgm:pt modelId="{FC30B958-8DF4-4FFA-853D-8B7077E31147}" type="pres">
      <dgm:prSet presAssocID="{F786F0D5-CA17-4CB8-A71A-948FC617C76B}" presName="rootComposite" presStyleCnt="0"/>
      <dgm:spPr/>
    </dgm:pt>
    <dgm:pt modelId="{C3451807-B1F5-4415-BCD9-37DCAEABDFDC}" type="pres">
      <dgm:prSet presAssocID="{F786F0D5-CA17-4CB8-A71A-948FC617C76B}" presName="rootText" presStyleLbl="node2" presStyleIdx="1" presStyleCnt="3" custScaleX="158377" custLinFactNeighborY="43542">
        <dgm:presLayoutVars>
          <dgm:chPref val="3"/>
        </dgm:presLayoutVars>
      </dgm:prSet>
      <dgm:spPr/>
    </dgm:pt>
    <dgm:pt modelId="{BEC16A19-5184-441B-9DBA-B74029940F82}" type="pres">
      <dgm:prSet presAssocID="{F786F0D5-CA17-4CB8-A71A-948FC617C76B}" presName="rootConnector" presStyleLbl="node2" presStyleIdx="1" presStyleCnt="3"/>
      <dgm:spPr/>
    </dgm:pt>
    <dgm:pt modelId="{79C16DA8-DED9-45E0-A2F9-A4E96E720787}" type="pres">
      <dgm:prSet presAssocID="{F786F0D5-CA17-4CB8-A71A-948FC617C76B}" presName="hierChild4" presStyleCnt="0"/>
      <dgm:spPr/>
    </dgm:pt>
    <dgm:pt modelId="{64641C58-2DFA-4AFB-853B-55CED762EC11}" type="pres">
      <dgm:prSet presAssocID="{F786F0D5-CA17-4CB8-A71A-948FC617C76B}" presName="hierChild5" presStyleCnt="0"/>
      <dgm:spPr/>
    </dgm:pt>
    <dgm:pt modelId="{D04AB506-5354-42AD-BC59-0C22CCEA769A}" type="pres">
      <dgm:prSet presAssocID="{7AF47465-1090-4F44-8393-2CC03140A8C5}" presName="Name37" presStyleLbl="parChTrans1D2" presStyleIdx="2" presStyleCnt="3"/>
      <dgm:spPr/>
    </dgm:pt>
    <dgm:pt modelId="{43BC0E44-DDA6-4FE5-B760-34B06E5D4123}" type="pres">
      <dgm:prSet presAssocID="{626B344D-36BE-4CAF-8A8A-27B3481679C4}" presName="hierRoot2" presStyleCnt="0">
        <dgm:presLayoutVars>
          <dgm:hierBranch val="init"/>
        </dgm:presLayoutVars>
      </dgm:prSet>
      <dgm:spPr/>
    </dgm:pt>
    <dgm:pt modelId="{F49FEDAE-73B1-4BC8-8381-35ACEF5304DA}" type="pres">
      <dgm:prSet presAssocID="{626B344D-36BE-4CAF-8A8A-27B3481679C4}" presName="rootComposite" presStyleCnt="0"/>
      <dgm:spPr/>
    </dgm:pt>
    <dgm:pt modelId="{CF9272A3-36E5-4181-9F13-6C2682C69690}" type="pres">
      <dgm:prSet presAssocID="{626B344D-36BE-4CAF-8A8A-27B3481679C4}" presName="rootText" presStyleLbl="node2" presStyleIdx="2" presStyleCnt="3" custLinFactNeighborY="43542">
        <dgm:presLayoutVars>
          <dgm:chPref val="3"/>
        </dgm:presLayoutVars>
      </dgm:prSet>
      <dgm:spPr/>
    </dgm:pt>
    <dgm:pt modelId="{56254F30-042C-4B86-8482-FC03D1BF0FF5}" type="pres">
      <dgm:prSet presAssocID="{626B344D-36BE-4CAF-8A8A-27B3481679C4}" presName="rootConnector" presStyleLbl="node2" presStyleIdx="2" presStyleCnt="3"/>
      <dgm:spPr/>
    </dgm:pt>
    <dgm:pt modelId="{927C765C-9F5D-40E2-8F8A-EBA9A3A101F9}" type="pres">
      <dgm:prSet presAssocID="{626B344D-36BE-4CAF-8A8A-27B3481679C4}" presName="hierChild4" presStyleCnt="0"/>
      <dgm:spPr/>
    </dgm:pt>
    <dgm:pt modelId="{F2E0B461-395B-47E5-B917-CCE4A6E0342F}" type="pres">
      <dgm:prSet presAssocID="{626B344D-36BE-4CAF-8A8A-27B3481679C4}" presName="hierChild5" presStyleCnt="0"/>
      <dgm:spPr/>
    </dgm:pt>
    <dgm:pt modelId="{715F63EE-19DA-4EB4-BEE3-A5DC6D883CA5}" type="pres">
      <dgm:prSet presAssocID="{917D6A1D-13C1-4186-9B0F-AEF73514EA45}" presName="hierChild3" presStyleCnt="0"/>
      <dgm:spPr/>
    </dgm:pt>
  </dgm:ptLst>
  <dgm:cxnLst>
    <dgm:cxn modelId="{00D14300-6D07-4F45-AC40-D3B85655A667}" type="presOf" srcId="{F786F0D5-CA17-4CB8-A71A-948FC617C76B}" destId="{BEC16A19-5184-441B-9DBA-B74029940F82}" srcOrd="1" destOrd="0" presId="urn:microsoft.com/office/officeart/2005/8/layout/orgChart1"/>
    <dgm:cxn modelId="{3EF0A213-FC55-46A5-A2D4-4D720B278BD8}" type="presOf" srcId="{626B344D-36BE-4CAF-8A8A-27B3481679C4}" destId="{56254F30-042C-4B86-8482-FC03D1BF0FF5}" srcOrd="1" destOrd="0" presId="urn:microsoft.com/office/officeart/2005/8/layout/orgChart1"/>
    <dgm:cxn modelId="{70309933-1524-40E7-A78C-A137C78BF746}" type="presOf" srcId="{F786F0D5-CA17-4CB8-A71A-948FC617C76B}" destId="{C3451807-B1F5-4415-BCD9-37DCAEABDFDC}" srcOrd="0" destOrd="0" presId="urn:microsoft.com/office/officeart/2005/8/layout/orgChart1"/>
    <dgm:cxn modelId="{E4C9D947-EEE6-44D2-A189-5CD5968A3A14}" srcId="{917D6A1D-13C1-4186-9B0F-AEF73514EA45}" destId="{F786F0D5-CA17-4CB8-A71A-948FC617C76B}" srcOrd="1" destOrd="0" parTransId="{FC0F4ED4-283E-4C31-B736-27E1EA68746C}" sibTransId="{D04AFFBA-E1B1-4707-81A0-07333FEA6A18}"/>
    <dgm:cxn modelId="{D0BA0B6A-7B36-4F74-B58E-8D4560F466DE}" type="presOf" srcId="{917D6A1D-13C1-4186-9B0F-AEF73514EA45}" destId="{DCDF9A19-D834-4D5A-A9B3-CE4A421DB6A9}" srcOrd="1" destOrd="0" presId="urn:microsoft.com/office/officeart/2005/8/layout/orgChart1"/>
    <dgm:cxn modelId="{30B73C7A-4D06-4A13-A545-ED87A3BA528D}" type="presOf" srcId="{42F334C3-E936-4FC6-BD79-FF02D94B9F1D}" destId="{D69F05A6-6E40-4B9F-8943-67FEDCFBA0B0}" srcOrd="1" destOrd="0" presId="urn:microsoft.com/office/officeart/2005/8/layout/orgChart1"/>
    <dgm:cxn modelId="{9D5D965A-C79B-41E5-83DF-5A64FB424D59}" srcId="{3345D7F0-45BB-42C7-BF08-1F5F85E84816}" destId="{917D6A1D-13C1-4186-9B0F-AEF73514EA45}" srcOrd="0" destOrd="0" parTransId="{6AB8A847-21A2-42B4-A248-5CC061B70B1D}" sibTransId="{3083E162-2885-4AC1-BB19-ABE70DB77521}"/>
    <dgm:cxn modelId="{7E7D689A-F704-4971-B805-5CBFA31B75CD}" type="presOf" srcId="{7AF47465-1090-4F44-8393-2CC03140A8C5}" destId="{D04AB506-5354-42AD-BC59-0C22CCEA769A}" srcOrd="0" destOrd="0" presId="urn:microsoft.com/office/officeart/2005/8/layout/orgChart1"/>
    <dgm:cxn modelId="{10B2609C-912A-49B2-B4DE-F33C2283485E}" type="presOf" srcId="{F8B03EA8-2C24-427A-A547-ABBD1A2301D3}" destId="{D567A448-C58F-4275-BC18-5AAA239897C4}" srcOrd="0" destOrd="0" presId="urn:microsoft.com/office/officeart/2005/8/layout/orgChart1"/>
    <dgm:cxn modelId="{E3D25E9F-5355-4438-990A-1806D5F75757}" type="presOf" srcId="{626B344D-36BE-4CAF-8A8A-27B3481679C4}" destId="{CF9272A3-36E5-4181-9F13-6C2682C69690}" srcOrd="0" destOrd="0" presId="urn:microsoft.com/office/officeart/2005/8/layout/orgChart1"/>
    <dgm:cxn modelId="{950AF0B7-4F48-43BB-9B98-0F73FFBB9A28}" type="presOf" srcId="{3345D7F0-45BB-42C7-BF08-1F5F85E84816}" destId="{22D895C0-1514-4D34-89DF-4E6943A109F0}" srcOrd="0" destOrd="0" presId="urn:microsoft.com/office/officeart/2005/8/layout/orgChart1"/>
    <dgm:cxn modelId="{83925FBA-CE98-43E2-8055-32D7B3440CBF}" srcId="{917D6A1D-13C1-4186-9B0F-AEF73514EA45}" destId="{42F334C3-E936-4FC6-BD79-FF02D94B9F1D}" srcOrd="0" destOrd="0" parTransId="{F8B03EA8-2C24-427A-A547-ABBD1A2301D3}" sibTransId="{3343BABA-5C0E-45F7-B979-F1DB6EF53153}"/>
    <dgm:cxn modelId="{8CF130BF-F514-4980-9900-3C5BDE9576B4}" srcId="{917D6A1D-13C1-4186-9B0F-AEF73514EA45}" destId="{626B344D-36BE-4CAF-8A8A-27B3481679C4}" srcOrd="2" destOrd="0" parTransId="{7AF47465-1090-4F44-8393-2CC03140A8C5}" sibTransId="{83876026-313F-4012-9C63-09AD04BCEEB7}"/>
    <dgm:cxn modelId="{336BBCC2-381F-40B3-8293-3FA5AD7D0D94}" type="presOf" srcId="{42F334C3-E936-4FC6-BD79-FF02D94B9F1D}" destId="{272C147A-2D93-4691-BA18-0DF05A14B8F1}" srcOrd="0" destOrd="0" presId="urn:microsoft.com/office/officeart/2005/8/layout/orgChart1"/>
    <dgm:cxn modelId="{652716E0-3CDA-41CB-A315-68424FEA9AB4}" type="presOf" srcId="{917D6A1D-13C1-4186-9B0F-AEF73514EA45}" destId="{5C0559AC-A819-49C8-9C51-35F39E21EA6E}" srcOrd="0" destOrd="0" presId="urn:microsoft.com/office/officeart/2005/8/layout/orgChart1"/>
    <dgm:cxn modelId="{CE74C3ED-2786-4689-970B-2DBAE6383A54}" type="presOf" srcId="{FC0F4ED4-283E-4C31-B736-27E1EA68746C}" destId="{FA672B33-F427-4BF9-82A5-99AB51A239D9}" srcOrd="0" destOrd="0" presId="urn:microsoft.com/office/officeart/2005/8/layout/orgChart1"/>
    <dgm:cxn modelId="{A683B197-2A80-470E-B80C-D55D7A871B1C}" type="presParOf" srcId="{22D895C0-1514-4D34-89DF-4E6943A109F0}" destId="{18A0BA6C-38C1-4DC7-906A-C4405B3C2AC1}" srcOrd="0" destOrd="0" presId="urn:microsoft.com/office/officeart/2005/8/layout/orgChart1"/>
    <dgm:cxn modelId="{511C33B4-D76A-48FC-AEC3-02DF14D303C3}" type="presParOf" srcId="{18A0BA6C-38C1-4DC7-906A-C4405B3C2AC1}" destId="{C1AB5180-5C99-4698-9B8A-3613DA8A3173}" srcOrd="0" destOrd="0" presId="urn:microsoft.com/office/officeart/2005/8/layout/orgChart1"/>
    <dgm:cxn modelId="{FC31D2DA-10B3-4F04-A456-6542B92910C3}" type="presParOf" srcId="{C1AB5180-5C99-4698-9B8A-3613DA8A3173}" destId="{5C0559AC-A819-49C8-9C51-35F39E21EA6E}" srcOrd="0" destOrd="0" presId="urn:microsoft.com/office/officeart/2005/8/layout/orgChart1"/>
    <dgm:cxn modelId="{8886DF63-E61C-4BCB-BEFD-58AF169F7173}" type="presParOf" srcId="{C1AB5180-5C99-4698-9B8A-3613DA8A3173}" destId="{DCDF9A19-D834-4D5A-A9B3-CE4A421DB6A9}" srcOrd="1" destOrd="0" presId="urn:microsoft.com/office/officeart/2005/8/layout/orgChart1"/>
    <dgm:cxn modelId="{0D21AC44-BE57-4EE9-ABAF-04816D1902CE}" type="presParOf" srcId="{18A0BA6C-38C1-4DC7-906A-C4405B3C2AC1}" destId="{4C7E882E-662C-4191-86FF-FE6F5C082455}" srcOrd="1" destOrd="0" presId="urn:microsoft.com/office/officeart/2005/8/layout/orgChart1"/>
    <dgm:cxn modelId="{169F8071-3BC1-4431-94A5-0AE1AB559F5F}" type="presParOf" srcId="{4C7E882E-662C-4191-86FF-FE6F5C082455}" destId="{D567A448-C58F-4275-BC18-5AAA239897C4}" srcOrd="0" destOrd="0" presId="urn:microsoft.com/office/officeart/2005/8/layout/orgChart1"/>
    <dgm:cxn modelId="{8F856A09-A470-476D-9FD6-B9F5CDCD3344}" type="presParOf" srcId="{4C7E882E-662C-4191-86FF-FE6F5C082455}" destId="{BA93D0E6-7292-45C4-BB15-B59ED3FD1F22}" srcOrd="1" destOrd="0" presId="urn:microsoft.com/office/officeart/2005/8/layout/orgChart1"/>
    <dgm:cxn modelId="{6D3D5A01-6B90-4A2E-94B0-67DE3B0A04D8}" type="presParOf" srcId="{BA93D0E6-7292-45C4-BB15-B59ED3FD1F22}" destId="{CF086845-77FB-4F9C-8CD5-4C6F9C4BB521}" srcOrd="0" destOrd="0" presId="urn:microsoft.com/office/officeart/2005/8/layout/orgChart1"/>
    <dgm:cxn modelId="{38D9E399-BFA3-4B85-958C-6CB125EE35C2}" type="presParOf" srcId="{CF086845-77FB-4F9C-8CD5-4C6F9C4BB521}" destId="{272C147A-2D93-4691-BA18-0DF05A14B8F1}" srcOrd="0" destOrd="0" presId="urn:microsoft.com/office/officeart/2005/8/layout/orgChart1"/>
    <dgm:cxn modelId="{300140C5-8992-4116-B4E6-06618E04B6E2}" type="presParOf" srcId="{CF086845-77FB-4F9C-8CD5-4C6F9C4BB521}" destId="{D69F05A6-6E40-4B9F-8943-67FEDCFBA0B0}" srcOrd="1" destOrd="0" presId="urn:microsoft.com/office/officeart/2005/8/layout/orgChart1"/>
    <dgm:cxn modelId="{547D6CDA-8A74-4385-8E39-0C92F457651F}" type="presParOf" srcId="{BA93D0E6-7292-45C4-BB15-B59ED3FD1F22}" destId="{9B42F8CF-C250-4771-ADD2-4E9C196A47B8}" srcOrd="1" destOrd="0" presId="urn:microsoft.com/office/officeart/2005/8/layout/orgChart1"/>
    <dgm:cxn modelId="{6A6F019E-BDB3-4D6E-AFB6-7B005773594C}" type="presParOf" srcId="{BA93D0E6-7292-45C4-BB15-B59ED3FD1F22}" destId="{0F315229-55BA-4586-AB1F-BCE53DA9D16C}" srcOrd="2" destOrd="0" presId="urn:microsoft.com/office/officeart/2005/8/layout/orgChart1"/>
    <dgm:cxn modelId="{86B4C214-99D3-47B5-896B-EC701504F596}" type="presParOf" srcId="{4C7E882E-662C-4191-86FF-FE6F5C082455}" destId="{FA672B33-F427-4BF9-82A5-99AB51A239D9}" srcOrd="2" destOrd="0" presId="urn:microsoft.com/office/officeart/2005/8/layout/orgChart1"/>
    <dgm:cxn modelId="{84F3A39C-B8BA-4807-B093-A3440B8B9DF9}" type="presParOf" srcId="{4C7E882E-662C-4191-86FF-FE6F5C082455}" destId="{D7A4CFA0-6976-41A1-BEA4-54BB1E673E7A}" srcOrd="3" destOrd="0" presId="urn:microsoft.com/office/officeart/2005/8/layout/orgChart1"/>
    <dgm:cxn modelId="{FC4414B3-BA0B-447D-A951-2824C1FEEA82}" type="presParOf" srcId="{D7A4CFA0-6976-41A1-BEA4-54BB1E673E7A}" destId="{FC30B958-8DF4-4FFA-853D-8B7077E31147}" srcOrd="0" destOrd="0" presId="urn:microsoft.com/office/officeart/2005/8/layout/orgChart1"/>
    <dgm:cxn modelId="{09B28B8C-9CE6-4859-A2B1-9058DF033749}" type="presParOf" srcId="{FC30B958-8DF4-4FFA-853D-8B7077E31147}" destId="{C3451807-B1F5-4415-BCD9-37DCAEABDFDC}" srcOrd="0" destOrd="0" presId="urn:microsoft.com/office/officeart/2005/8/layout/orgChart1"/>
    <dgm:cxn modelId="{38ED89AF-25A2-4789-A339-E0A12F474055}" type="presParOf" srcId="{FC30B958-8DF4-4FFA-853D-8B7077E31147}" destId="{BEC16A19-5184-441B-9DBA-B74029940F82}" srcOrd="1" destOrd="0" presId="urn:microsoft.com/office/officeart/2005/8/layout/orgChart1"/>
    <dgm:cxn modelId="{A8C19BBF-2696-46F0-9162-9A7C196A86A4}" type="presParOf" srcId="{D7A4CFA0-6976-41A1-BEA4-54BB1E673E7A}" destId="{79C16DA8-DED9-45E0-A2F9-A4E96E720787}" srcOrd="1" destOrd="0" presId="urn:microsoft.com/office/officeart/2005/8/layout/orgChart1"/>
    <dgm:cxn modelId="{0ECB37D9-463E-4430-BF35-3A22233182E5}" type="presParOf" srcId="{D7A4CFA0-6976-41A1-BEA4-54BB1E673E7A}" destId="{64641C58-2DFA-4AFB-853B-55CED762EC11}" srcOrd="2" destOrd="0" presId="urn:microsoft.com/office/officeart/2005/8/layout/orgChart1"/>
    <dgm:cxn modelId="{3C6A74AF-0E28-4F7A-8E62-68F05E66A5C4}" type="presParOf" srcId="{4C7E882E-662C-4191-86FF-FE6F5C082455}" destId="{D04AB506-5354-42AD-BC59-0C22CCEA769A}" srcOrd="4" destOrd="0" presId="urn:microsoft.com/office/officeart/2005/8/layout/orgChart1"/>
    <dgm:cxn modelId="{4A54DB01-0196-4C14-AC03-65F94B968FED}" type="presParOf" srcId="{4C7E882E-662C-4191-86FF-FE6F5C082455}" destId="{43BC0E44-DDA6-4FE5-B760-34B06E5D4123}" srcOrd="5" destOrd="0" presId="urn:microsoft.com/office/officeart/2005/8/layout/orgChart1"/>
    <dgm:cxn modelId="{EEE5D1A2-8FA5-4319-B50A-CB3E1237DB01}" type="presParOf" srcId="{43BC0E44-DDA6-4FE5-B760-34B06E5D4123}" destId="{F49FEDAE-73B1-4BC8-8381-35ACEF5304DA}" srcOrd="0" destOrd="0" presId="urn:microsoft.com/office/officeart/2005/8/layout/orgChart1"/>
    <dgm:cxn modelId="{D539C2A4-5F5E-4A47-A5DF-7E0953C9A03C}" type="presParOf" srcId="{F49FEDAE-73B1-4BC8-8381-35ACEF5304DA}" destId="{CF9272A3-36E5-4181-9F13-6C2682C69690}" srcOrd="0" destOrd="0" presId="urn:microsoft.com/office/officeart/2005/8/layout/orgChart1"/>
    <dgm:cxn modelId="{B9D12B6B-5B8C-4C20-9E80-4D1B3EFECC86}" type="presParOf" srcId="{F49FEDAE-73B1-4BC8-8381-35ACEF5304DA}" destId="{56254F30-042C-4B86-8482-FC03D1BF0FF5}" srcOrd="1" destOrd="0" presId="urn:microsoft.com/office/officeart/2005/8/layout/orgChart1"/>
    <dgm:cxn modelId="{74775FF4-EFE3-4344-8F1A-D8FE82B8FE76}" type="presParOf" srcId="{43BC0E44-DDA6-4FE5-B760-34B06E5D4123}" destId="{927C765C-9F5D-40E2-8F8A-EBA9A3A101F9}" srcOrd="1" destOrd="0" presId="urn:microsoft.com/office/officeart/2005/8/layout/orgChart1"/>
    <dgm:cxn modelId="{92F4C7DE-676D-44AC-B25B-68F084CA7F15}" type="presParOf" srcId="{43BC0E44-DDA6-4FE5-B760-34B06E5D4123}" destId="{F2E0B461-395B-47E5-B917-CCE4A6E0342F}" srcOrd="2" destOrd="0" presId="urn:microsoft.com/office/officeart/2005/8/layout/orgChart1"/>
    <dgm:cxn modelId="{B60DB1FE-AB54-44C6-8829-0DC3CCF99B7B}" type="presParOf" srcId="{18A0BA6C-38C1-4DC7-906A-C4405B3C2AC1}" destId="{715F63EE-19DA-4EB4-BEE3-A5DC6D883CA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F17820-0D0F-4C4E-9EB6-E24CDA92D806}" type="doc">
      <dgm:prSet loTypeId="urn:microsoft.com/office/officeart/2008/layout/PictureStrips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de-DE"/>
        </a:p>
      </dgm:t>
    </dgm:pt>
    <dgm:pt modelId="{431F8E19-083E-4389-849C-AE8D6373D3C1}">
      <dgm:prSet phldrT="[Text]" custT="1"/>
      <dgm:spPr>
        <a:solidFill>
          <a:srgbClr val="EEDACE">
            <a:alpha val="40000"/>
          </a:srgbClr>
        </a:solidFill>
        <a:ln>
          <a:noFill/>
        </a:ln>
      </dgm:spPr>
      <dgm:t>
        <a:bodyPr/>
        <a:lstStyle/>
        <a:p>
          <a:pPr algn="l">
            <a:buNone/>
          </a:pPr>
          <a:r>
            <a:rPr lang="de-DE" sz="2400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Faulheit</a:t>
          </a:r>
        </a:p>
      </dgm:t>
    </dgm:pt>
    <dgm:pt modelId="{3F390F70-49AE-4FF5-AE30-B4D5740B31E8}" type="parTrans" cxnId="{42D1F1F0-CFD2-4A1B-BFBE-D0021CD8D853}">
      <dgm:prSet/>
      <dgm:spPr/>
      <dgm:t>
        <a:bodyPr/>
        <a:lstStyle/>
        <a:p>
          <a:endParaRPr lang="de-DE"/>
        </a:p>
      </dgm:t>
    </dgm:pt>
    <dgm:pt modelId="{F012361D-84EF-42C6-BDF2-5955CB780B43}" type="sibTrans" cxnId="{42D1F1F0-CFD2-4A1B-BFBE-D0021CD8D853}">
      <dgm:prSet/>
      <dgm:spPr/>
      <dgm:t>
        <a:bodyPr/>
        <a:lstStyle/>
        <a:p>
          <a:endParaRPr lang="de-DE"/>
        </a:p>
      </dgm:t>
    </dgm:pt>
    <dgm:pt modelId="{E066FB80-C71A-49C1-929B-F9C7A150B73B}">
      <dgm:prSet phldrT="[Text]" custT="1"/>
      <dgm:spPr>
        <a:solidFill>
          <a:srgbClr val="EEDACE">
            <a:alpha val="40000"/>
          </a:srgbClr>
        </a:solidFill>
        <a:ln>
          <a:noFill/>
        </a:ln>
      </dgm:spPr>
      <dgm:t>
        <a:bodyPr/>
        <a:lstStyle/>
        <a:p>
          <a:pPr>
            <a:buNone/>
          </a:pPr>
          <a:r>
            <a:rPr lang="de-DE" sz="2400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Selbstmitleid</a:t>
          </a:r>
        </a:p>
      </dgm:t>
    </dgm:pt>
    <dgm:pt modelId="{BC2E1CAF-9B18-41B5-8152-F5F78BC98676}" type="parTrans" cxnId="{7D051F47-05C1-4BEF-A7F0-7C3AE280B834}">
      <dgm:prSet/>
      <dgm:spPr/>
      <dgm:t>
        <a:bodyPr/>
        <a:lstStyle/>
        <a:p>
          <a:endParaRPr lang="de-DE"/>
        </a:p>
      </dgm:t>
    </dgm:pt>
    <dgm:pt modelId="{0416E2BA-607B-4EA8-B0C1-44E071FB8BAC}" type="sibTrans" cxnId="{7D051F47-05C1-4BEF-A7F0-7C3AE280B834}">
      <dgm:prSet/>
      <dgm:spPr/>
      <dgm:t>
        <a:bodyPr/>
        <a:lstStyle/>
        <a:p>
          <a:endParaRPr lang="de-DE"/>
        </a:p>
      </dgm:t>
    </dgm:pt>
    <dgm:pt modelId="{404F81AF-148A-4B01-A7B9-3A48D749672E}">
      <dgm:prSet phldrT="[Text]" custT="1"/>
      <dgm:spPr>
        <a:solidFill>
          <a:srgbClr val="EEDACE">
            <a:alpha val="40000"/>
          </a:srgbClr>
        </a:solidFill>
        <a:ln>
          <a:noFill/>
        </a:ln>
      </dgm:spPr>
      <dgm:t>
        <a:bodyPr/>
        <a:lstStyle/>
        <a:p>
          <a:pPr>
            <a:buNone/>
          </a:pPr>
          <a:r>
            <a:rPr lang="de-DE" sz="2400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Mangelnde Selbstdisziplin </a:t>
          </a:r>
        </a:p>
      </dgm:t>
    </dgm:pt>
    <dgm:pt modelId="{D4B75105-3E91-45F7-9F02-F6E818461954}" type="parTrans" cxnId="{0FAC90EB-71C0-4AC6-A5EC-E7E51F0F4BEB}">
      <dgm:prSet/>
      <dgm:spPr/>
      <dgm:t>
        <a:bodyPr/>
        <a:lstStyle/>
        <a:p>
          <a:endParaRPr lang="de-DE"/>
        </a:p>
      </dgm:t>
    </dgm:pt>
    <dgm:pt modelId="{C7DC011E-9C9A-4DCD-9088-3C30F43688EC}" type="sibTrans" cxnId="{0FAC90EB-71C0-4AC6-A5EC-E7E51F0F4BEB}">
      <dgm:prSet/>
      <dgm:spPr/>
      <dgm:t>
        <a:bodyPr/>
        <a:lstStyle/>
        <a:p>
          <a:endParaRPr lang="de-DE"/>
        </a:p>
      </dgm:t>
    </dgm:pt>
    <dgm:pt modelId="{C24F1EA4-CF39-4AFC-AB3E-72E55CC0824A}" type="pres">
      <dgm:prSet presAssocID="{3BF17820-0D0F-4C4E-9EB6-E24CDA92D806}" presName="Name0" presStyleCnt="0">
        <dgm:presLayoutVars>
          <dgm:dir/>
          <dgm:resizeHandles val="exact"/>
        </dgm:presLayoutVars>
      </dgm:prSet>
      <dgm:spPr/>
    </dgm:pt>
    <dgm:pt modelId="{E60D473B-9C3C-450A-A508-34516272DC92}" type="pres">
      <dgm:prSet presAssocID="{431F8E19-083E-4389-849C-AE8D6373D3C1}" presName="composite" presStyleCnt="0"/>
      <dgm:spPr/>
    </dgm:pt>
    <dgm:pt modelId="{42FF6809-6A0D-4C3E-9F23-B98419B36D8B}" type="pres">
      <dgm:prSet presAssocID="{431F8E19-083E-4389-849C-AE8D6373D3C1}" presName="rect1" presStyleLbl="trAlignAcc1" presStyleIdx="0" presStyleCnt="3" custScaleX="64809" custScaleY="90298" custLinFactNeighborX="-42752" custLinFactNeighborY="-1314">
        <dgm:presLayoutVars>
          <dgm:bulletEnabled val="1"/>
        </dgm:presLayoutVars>
      </dgm:prSet>
      <dgm:spPr/>
    </dgm:pt>
    <dgm:pt modelId="{57360CBF-5F46-4541-8799-9E08204A9D8F}" type="pres">
      <dgm:prSet presAssocID="{431F8E19-083E-4389-849C-AE8D6373D3C1}" presName="rect2" presStyleLbl="fgImgPlace1" presStyleIdx="0" presStyleCnt="3" custLinFactX="-9471" custLinFactNeighborX="-100000" custLinFactNeighborY="12265"/>
      <dgm:spPr>
        <a:blipFill dpi="0"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16667" b="16667"/>
          </a:stretch>
        </a:blipFill>
        <a:ln>
          <a:solidFill>
            <a:schemeClr val="tx2">
              <a:lumMod val="50000"/>
            </a:schemeClr>
          </a:solidFill>
        </a:ln>
      </dgm:spPr>
      <dgm:extLst>
        <a:ext uri="{E40237B7-FDA0-4F09-8148-C483321AD2D9}">
          <dgm14:cNvPr xmlns:dgm14="http://schemas.microsoft.com/office/drawing/2010/diagram" id="0" name="" descr="Schlummerfunktion mit einfarbiger Füllung"/>
        </a:ext>
      </dgm:extLst>
    </dgm:pt>
    <dgm:pt modelId="{CF94C057-A57D-44B0-8E97-060A4B885F49}" type="pres">
      <dgm:prSet presAssocID="{F012361D-84EF-42C6-BDF2-5955CB780B43}" presName="sibTrans" presStyleCnt="0"/>
      <dgm:spPr/>
    </dgm:pt>
    <dgm:pt modelId="{B2C8CD58-CA4D-4342-8BA4-13520FFC3580}" type="pres">
      <dgm:prSet presAssocID="{E066FB80-C71A-49C1-929B-F9C7A150B73B}" presName="composite" presStyleCnt="0"/>
      <dgm:spPr/>
    </dgm:pt>
    <dgm:pt modelId="{A3121AC1-7C17-471D-8770-D51D13DF8643}" type="pres">
      <dgm:prSet presAssocID="{E066FB80-C71A-49C1-929B-F9C7A150B73B}" presName="rect1" presStyleLbl="trAlignAcc1" presStyleIdx="1" presStyleCnt="3" custScaleX="60814" custScaleY="88555" custLinFactNeighborX="28424" custLinFactNeighborY="1093">
        <dgm:presLayoutVars>
          <dgm:bulletEnabled val="1"/>
        </dgm:presLayoutVars>
      </dgm:prSet>
      <dgm:spPr/>
    </dgm:pt>
    <dgm:pt modelId="{E7E76957-7708-4783-8381-0CD78B60DAEA}" type="pres">
      <dgm:prSet presAssocID="{E066FB80-C71A-49C1-929B-F9C7A150B73B}" presName="rect2" presStyleLbl="fgImgPlace1" presStyleIdx="1" presStyleCnt="3" custScaleX="101105" custScaleY="97631" custLinFactX="100000" custLinFactNeighborX="119017" custLinFactNeighborY="10753"/>
      <dgm:spPr>
        <a:blipFill dpi="0"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16667" b="16667"/>
          </a:stretch>
        </a:blipFill>
        <a:ln>
          <a:solidFill>
            <a:schemeClr val="tx2">
              <a:lumMod val="50000"/>
            </a:schemeClr>
          </a:solidFill>
        </a:ln>
      </dgm:spPr>
      <dgm:extLst>
        <a:ext uri="{E40237B7-FDA0-4F09-8148-C483321AD2D9}">
          <dgm14:cNvPr xmlns:dgm14="http://schemas.microsoft.com/office/drawing/2010/diagram" id="0" name="" descr="Wasser mit einfarbiger Füllung"/>
        </a:ext>
      </dgm:extLst>
    </dgm:pt>
    <dgm:pt modelId="{38C8365B-9FDD-408B-9F4E-3D1A84852DD7}" type="pres">
      <dgm:prSet presAssocID="{0416E2BA-607B-4EA8-B0C1-44E071FB8BAC}" presName="sibTrans" presStyleCnt="0"/>
      <dgm:spPr/>
    </dgm:pt>
    <dgm:pt modelId="{812B4CFF-E701-4704-A19D-BF48F669BB17}" type="pres">
      <dgm:prSet presAssocID="{404F81AF-148A-4B01-A7B9-3A48D749672E}" presName="composite" presStyleCnt="0"/>
      <dgm:spPr/>
    </dgm:pt>
    <dgm:pt modelId="{E3037B2F-79D3-4803-8F04-8DD2E632C755}" type="pres">
      <dgm:prSet presAssocID="{404F81AF-148A-4B01-A7B9-3A48D749672E}" presName="rect1" presStyleLbl="trAlignAcc1" presStyleIdx="2" presStyleCnt="3" custScaleX="74615" custScaleY="96465" custLinFactY="-19572" custLinFactNeighborX="-3579" custLinFactNeighborY="-100000">
        <dgm:presLayoutVars>
          <dgm:bulletEnabled val="1"/>
        </dgm:presLayoutVars>
      </dgm:prSet>
      <dgm:spPr/>
    </dgm:pt>
    <dgm:pt modelId="{5803F5E9-2CF5-421F-8CBB-C5B50732AC3A}" type="pres">
      <dgm:prSet presAssocID="{404F81AF-148A-4B01-A7B9-3A48D749672E}" presName="rect2" presStyleLbl="fgImgPlace1" presStyleIdx="2" presStyleCnt="3" custScaleY="103176" custLinFactY="-5890" custLinFactNeighborX="46838" custLinFactNeighborY="-100000"/>
      <dgm:spPr>
        <a:blipFill dpi="0"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16667" b="16667"/>
          </a:stretch>
        </a:blipFill>
        <a:ln>
          <a:solidFill>
            <a:schemeClr val="tx2">
              <a:lumMod val="50000"/>
            </a:schemeClr>
          </a:solidFill>
        </a:ln>
      </dgm:spPr>
      <dgm:extLst>
        <a:ext uri="{E40237B7-FDA0-4F09-8148-C483321AD2D9}">
          <dgm14:cNvPr xmlns:dgm14="http://schemas.microsoft.com/office/drawing/2010/diagram" id="0" name="" descr="Sanduhr abgelaufen mit einfarbiger Füllung"/>
        </a:ext>
      </dgm:extLst>
    </dgm:pt>
  </dgm:ptLst>
  <dgm:cxnLst>
    <dgm:cxn modelId="{7D051F47-05C1-4BEF-A7F0-7C3AE280B834}" srcId="{3BF17820-0D0F-4C4E-9EB6-E24CDA92D806}" destId="{E066FB80-C71A-49C1-929B-F9C7A150B73B}" srcOrd="1" destOrd="0" parTransId="{BC2E1CAF-9B18-41B5-8152-F5F78BC98676}" sibTransId="{0416E2BA-607B-4EA8-B0C1-44E071FB8BAC}"/>
    <dgm:cxn modelId="{220F1F6B-FB0B-4587-9109-2F6F9193F2A6}" type="presOf" srcId="{3BF17820-0D0F-4C4E-9EB6-E24CDA92D806}" destId="{C24F1EA4-CF39-4AFC-AB3E-72E55CC0824A}" srcOrd="0" destOrd="0" presId="urn:microsoft.com/office/officeart/2008/layout/PictureStrips"/>
    <dgm:cxn modelId="{291F47B8-0E92-4F88-816E-001AC496694F}" type="presOf" srcId="{431F8E19-083E-4389-849C-AE8D6373D3C1}" destId="{42FF6809-6A0D-4C3E-9F23-B98419B36D8B}" srcOrd="0" destOrd="0" presId="urn:microsoft.com/office/officeart/2008/layout/PictureStrips"/>
    <dgm:cxn modelId="{0154A1D3-84FE-4523-94D8-691E230FCF89}" type="presOf" srcId="{E066FB80-C71A-49C1-929B-F9C7A150B73B}" destId="{A3121AC1-7C17-471D-8770-D51D13DF8643}" srcOrd="0" destOrd="0" presId="urn:microsoft.com/office/officeart/2008/layout/PictureStrips"/>
    <dgm:cxn modelId="{0FAC90EB-71C0-4AC6-A5EC-E7E51F0F4BEB}" srcId="{3BF17820-0D0F-4C4E-9EB6-E24CDA92D806}" destId="{404F81AF-148A-4B01-A7B9-3A48D749672E}" srcOrd="2" destOrd="0" parTransId="{D4B75105-3E91-45F7-9F02-F6E818461954}" sibTransId="{C7DC011E-9C9A-4DCD-9088-3C30F43688EC}"/>
    <dgm:cxn modelId="{42D1F1F0-CFD2-4A1B-BFBE-D0021CD8D853}" srcId="{3BF17820-0D0F-4C4E-9EB6-E24CDA92D806}" destId="{431F8E19-083E-4389-849C-AE8D6373D3C1}" srcOrd="0" destOrd="0" parTransId="{3F390F70-49AE-4FF5-AE30-B4D5740B31E8}" sibTransId="{F012361D-84EF-42C6-BDF2-5955CB780B43}"/>
    <dgm:cxn modelId="{FCA2C7F3-7903-4BBA-93E3-298EA28F86A6}" type="presOf" srcId="{404F81AF-148A-4B01-A7B9-3A48D749672E}" destId="{E3037B2F-79D3-4803-8F04-8DD2E632C755}" srcOrd="0" destOrd="0" presId="urn:microsoft.com/office/officeart/2008/layout/PictureStrips"/>
    <dgm:cxn modelId="{0A9DC0C5-EC34-4090-BFD9-ED76539C166D}" type="presParOf" srcId="{C24F1EA4-CF39-4AFC-AB3E-72E55CC0824A}" destId="{E60D473B-9C3C-450A-A508-34516272DC92}" srcOrd="0" destOrd="0" presId="urn:microsoft.com/office/officeart/2008/layout/PictureStrips"/>
    <dgm:cxn modelId="{81C3BA57-DEA1-4978-96B9-4BCDBB907422}" type="presParOf" srcId="{E60D473B-9C3C-450A-A508-34516272DC92}" destId="{42FF6809-6A0D-4C3E-9F23-B98419B36D8B}" srcOrd="0" destOrd="0" presId="urn:microsoft.com/office/officeart/2008/layout/PictureStrips"/>
    <dgm:cxn modelId="{2F6FF8B8-F55B-4EF2-8329-EB487819ED26}" type="presParOf" srcId="{E60D473B-9C3C-450A-A508-34516272DC92}" destId="{57360CBF-5F46-4541-8799-9E08204A9D8F}" srcOrd="1" destOrd="0" presId="urn:microsoft.com/office/officeart/2008/layout/PictureStrips"/>
    <dgm:cxn modelId="{E6C6480E-ED11-4EA5-BFD5-D51686A8B4B0}" type="presParOf" srcId="{C24F1EA4-CF39-4AFC-AB3E-72E55CC0824A}" destId="{CF94C057-A57D-44B0-8E97-060A4B885F49}" srcOrd="1" destOrd="0" presId="urn:microsoft.com/office/officeart/2008/layout/PictureStrips"/>
    <dgm:cxn modelId="{6C9DBA4B-C165-41BC-8D0C-93E9102C9F3E}" type="presParOf" srcId="{C24F1EA4-CF39-4AFC-AB3E-72E55CC0824A}" destId="{B2C8CD58-CA4D-4342-8BA4-13520FFC3580}" srcOrd="2" destOrd="0" presId="urn:microsoft.com/office/officeart/2008/layout/PictureStrips"/>
    <dgm:cxn modelId="{7C3FF799-4B84-4FE8-922A-0B2B87316680}" type="presParOf" srcId="{B2C8CD58-CA4D-4342-8BA4-13520FFC3580}" destId="{A3121AC1-7C17-471D-8770-D51D13DF8643}" srcOrd="0" destOrd="0" presId="urn:microsoft.com/office/officeart/2008/layout/PictureStrips"/>
    <dgm:cxn modelId="{332B6EAE-B53E-4E9A-B200-A1A9BA842051}" type="presParOf" srcId="{B2C8CD58-CA4D-4342-8BA4-13520FFC3580}" destId="{E7E76957-7708-4783-8381-0CD78B60DAEA}" srcOrd="1" destOrd="0" presId="urn:microsoft.com/office/officeart/2008/layout/PictureStrips"/>
    <dgm:cxn modelId="{6BAC4C78-C8A1-415B-9171-0B2D2E859FEA}" type="presParOf" srcId="{C24F1EA4-CF39-4AFC-AB3E-72E55CC0824A}" destId="{38C8365B-9FDD-408B-9F4E-3D1A84852DD7}" srcOrd="3" destOrd="0" presId="urn:microsoft.com/office/officeart/2008/layout/PictureStrips"/>
    <dgm:cxn modelId="{3D42E060-1CDD-4A92-AB58-608404E279DD}" type="presParOf" srcId="{C24F1EA4-CF39-4AFC-AB3E-72E55CC0824A}" destId="{812B4CFF-E701-4704-A19D-BF48F669BB17}" srcOrd="4" destOrd="0" presId="urn:microsoft.com/office/officeart/2008/layout/PictureStrips"/>
    <dgm:cxn modelId="{904667BA-407F-4672-B99A-11738C983AC1}" type="presParOf" srcId="{812B4CFF-E701-4704-A19D-BF48F669BB17}" destId="{E3037B2F-79D3-4803-8F04-8DD2E632C755}" srcOrd="0" destOrd="0" presId="urn:microsoft.com/office/officeart/2008/layout/PictureStrips"/>
    <dgm:cxn modelId="{96F8395B-5C0E-428A-9B5F-AD331E29A0DA}" type="presParOf" srcId="{812B4CFF-E701-4704-A19D-BF48F669BB17}" destId="{5803F5E9-2CF5-421F-8CBB-C5B50732AC3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1ED9D7-C484-4E9A-8DA7-EAF99374EE77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4BB1C6A-0690-4F59-93EE-DCD13A23EC72}">
      <dgm:prSet phldrT="[Text]" custT="1"/>
      <dgm:spPr>
        <a:solidFill>
          <a:srgbClr val="7A2352"/>
        </a:solidFill>
        <a:ln>
          <a:noFill/>
        </a:ln>
      </dgm:spPr>
      <dgm:t>
        <a:bodyPr/>
        <a:lstStyle/>
        <a:p>
          <a:pPr>
            <a:buNone/>
          </a:pPr>
          <a:r>
            <a:rPr lang="de-DE" sz="24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rPr>
            <a:t>Edukation</a:t>
          </a:r>
          <a:endParaRPr lang="de-DE" sz="180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21CAA4FD-E028-4CD8-AB87-3D1175AC0FBD}" type="parTrans" cxnId="{5EC59B43-2719-419F-B568-4DF49BA188F4}">
      <dgm:prSet/>
      <dgm:spPr/>
      <dgm:t>
        <a:bodyPr/>
        <a:lstStyle/>
        <a:p>
          <a:endParaRPr lang="de-DE"/>
        </a:p>
      </dgm:t>
    </dgm:pt>
    <dgm:pt modelId="{F1CF0060-8698-474A-B493-619216398069}" type="sibTrans" cxnId="{5EC59B43-2719-419F-B568-4DF49BA188F4}">
      <dgm:prSet/>
      <dgm:spPr/>
      <dgm:t>
        <a:bodyPr/>
        <a:lstStyle/>
        <a:p>
          <a:endParaRPr lang="de-DE"/>
        </a:p>
      </dgm:t>
    </dgm:pt>
    <dgm:pt modelId="{9B92B5C2-F127-44CA-BAC5-C98EB242B997}">
      <dgm:prSet phldrT="[Text]" custT="1"/>
      <dgm:spPr>
        <a:solidFill>
          <a:srgbClr val="7A2352"/>
        </a:solidFill>
        <a:ln>
          <a:noFill/>
        </a:ln>
      </dgm:spPr>
      <dgm:t>
        <a:bodyPr/>
        <a:lstStyle/>
        <a:p>
          <a:pPr>
            <a:buNone/>
          </a:pPr>
          <a:r>
            <a:rPr lang="de-DE" sz="24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rPr>
            <a:t>Kontakt</a:t>
          </a:r>
          <a:endParaRPr lang="de-DE" sz="1800" dirty="0">
            <a:effectLst/>
            <a:latin typeface="Roboto" panose="02000000000000000000" pitchFamily="2" charset="0"/>
            <a:ea typeface="Roboto" panose="02000000000000000000" pitchFamily="2" charset="0"/>
            <a:cs typeface="Times New Roman" panose="02020603050405020304" pitchFamily="18" charset="0"/>
          </a:endParaRPr>
        </a:p>
      </dgm:t>
    </dgm:pt>
    <dgm:pt modelId="{935C7B15-C12A-4AD3-909E-5AB086308001}" type="parTrans" cxnId="{759F22E3-2F46-449E-9172-3497A564654D}">
      <dgm:prSet/>
      <dgm:spPr/>
      <dgm:t>
        <a:bodyPr/>
        <a:lstStyle/>
        <a:p>
          <a:endParaRPr lang="de-DE"/>
        </a:p>
      </dgm:t>
    </dgm:pt>
    <dgm:pt modelId="{4373DEDB-CEF7-41AB-9A2C-7C79228CAF75}" type="sibTrans" cxnId="{759F22E3-2F46-449E-9172-3497A564654D}">
      <dgm:prSet/>
      <dgm:spPr/>
      <dgm:t>
        <a:bodyPr/>
        <a:lstStyle/>
        <a:p>
          <a:endParaRPr lang="de-DE"/>
        </a:p>
      </dgm:t>
    </dgm:pt>
    <dgm:pt modelId="{A8FB5D22-5754-4C7E-AEA7-E7DB2BB5DBAD}" type="pres">
      <dgm:prSet presAssocID="{5E1ED9D7-C484-4E9A-8DA7-EAF99374EE77}" presName="linear" presStyleCnt="0">
        <dgm:presLayoutVars>
          <dgm:dir/>
          <dgm:resizeHandles val="exact"/>
        </dgm:presLayoutVars>
      </dgm:prSet>
      <dgm:spPr/>
    </dgm:pt>
    <dgm:pt modelId="{5D3E6900-E5B5-4E9D-BFAE-107D80FFFAC2}" type="pres">
      <dgm:prSet presAssocID="{34BB1C6A-0690-4F59-93EE-DCD13A23EC72}" presName="comp" presStyleCnt="0"/>
      <dgm:spPr/>
    </dgm:pt>
    <dgm:pt modelId="{65EEB0A7-1F4B-4E17-BE19-BD34DE580BAE}" type="pres">
      <dgm:prSet presAssocID="{34BB1C6A-0690-4F59-93EE-DCD13A23EC72}" presName="box" presStyleLbl="node1" presStyleIdx="0" presStyleCnt="2"/>
      <dgm:spPr>
        <a:prstGeom prst="rect">
          <a:avLst/>
        </a:prstGeom>
      </dgm:spPr>
    </dgm:pt>
    <dgm:pt modelId="{E9A7C482-38CD-4849-9AFD-F03917ACB431}" type="pres">
      <dgm:prSet presAssocID="{34BB1C6A-0690-4F59-93EE-DCD13A23EC72}" presName="img" presStyleLbl="fgImgPlace1" presStyleIdx="0" presStyleCnt="2"/>
      <dgm:spPr>
        <a:blipFill dpi="0"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13590" r="13590"/>
          </a:stretch>
        </a:blipFill>
      </dgm:spPr>
      <dgm:extLst>
        <a:ext uri="{E40237B7-FDA0-4F09-8148-C483321AD2D9}">
          <dgm14:cNvPr xmlns:dgm14="http://schemas.microsoft.com/office/drawing/2010/diagram" id="0" name="" descr="Geschichten erzählen Silhouette"/>
        </a:ext>
      </dgm:extLst>
    </dgm:pt>
    <dgm:pt modelId="{F9FA5BD2-4CA0-4284-9A98-1BB1BC1D6D9A}" type="pres">
      <dgm:prSet presAssocID="{34BB1C6A-0690-4F59-93EE-DCD13A23EC72}" presName="text" presStyleLbl="node1" presStyleIdx="0" presStyleCnt="2">
        <dgm:presLayoutVars>
          <dgm:bulletEnabled val="1"/>
        </dgm:presLayoutVars>
      </dgm:prSet>
      <dgm:spPr/>
    </dgm:pt>
    <dgm:pt modelId="{BF8846B3-8BA1-4879-96D3-ACA625664901}" type="pres">
      <dgm:prSet presAssocID="{F1CF0060-8698-474A-B493-619216398069}" presName="spacer" presStyleCnt="0"/>
      <dgm:spPr/>
    </dgm:pt>
    <dgm:pt modelId="{0C050EEE-D8CB-4E01-9649-8069C3F8EC71}" type="pres">
      <dgm:prSet presAssocID="{9B92B5C2-F127-44CA-BAC5-C98EB242B997}" presName="comp" presStyleCnt="0"/>
      <dgm:spPr/>
    </dgm:pt>
    <dgm:pt modelId="{AD341C91-07A1-46DA-B9E2-0BCD5AF9BE11}" type="pres">
      <dgm:prSet presAssocID="{9B92B5C2-F127-44CA-BAC5-C98EB242B997}" presName="box" presStyleLbl="node1" presStyleIdx="1" presStyleCnt="2"/>
      <dgm:spPr>
        <a:prstGeom prst="rect">
          <a:avLst/>
        </a:prstGeom>
      </dgm:spPr>
    </dgm:pt>
    <dgm:pt modelId="{28BC11EF-27A9-4E61-8919-3B54C13E0F53}" type="pres">
      <dgm:prSet presAssocID="{9B92B5C2-F127-44CA-BAC5-C98EB242B997}" presName="img" presStyleLbl="fgImgPlace1" presStyleIdx="1" presStyleCnt="2"/>
      <dgm:spPr>
        <a:blipFill dpi="0"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13590" r="13590"/>
          </a:stretch>
        </a:blipFill>
      </dgm:spPr>
      <dgm:extLst>
        <a:ext uri="{E40237B7-FDA0-4F09-8148-C483321AD2D9}">
          <dgm14:cNvPr xmlns:dgm14="http://schemas.microsoft.com/office/drawing/2010/diagram" id="0" name="" descr="Chat Silhouette"/>
        </a:ext>
      </dgm:extLst>
    </dgm:pt>
    <dgm:pt modelId="{34F19EB8-4EC8-4389-A725-DF49A44F54DC}" type="pres">
      <dgm:prSet presAssocID="{9B92B5C2-F127-44CA-BAC5-C98EB242B997}" presName="text" presStyleLbl="node1" presStyleIdx="1" presStyleCnt="2">
        <dgm:presLayoutVars>
          <dgm:bulletEnabled val="1"/>
        </dgm:presLayoutVars>
      </dgm:prSet>
      <dgm:spPr/>
    </dgm:pt>
  </dgm:ptLst>
  <dgm:cxnLst>
    <dgm:cxn modelId="{A5D5AC13-51D8-4F00-B7C8-2BCDF6C6D79E}" type="presOf" srcId="{5E1ED9D7-C484-4E9A-8DA7-EAF99374EE77}" destId="{A8FB5D22-5754-4C7E-AEA7-E7DB2BB5DBAD}" srcOrd="0" destOrd="0" presId="urn:microsoft.com/office/officeart/2005/8/layout/vList4"/>
    <dgm:cxn modelId="{5EC59B43-2719-419F-B568-4DF49BA188F4}" srcId="{5E1ED9D7-C484-4E9A-8DA7-EAF99374EE77}" destId="{34BB1C6A-0690-4F59-93EE-DCD13A23EC72}" srcOrd="0" destOrd="0" parTransId="{21CAA4FD-E028-4CD8-AB87-3D1175AC0FBD}" sibTransId="{F1CF0060-8698-474A-B493-619216398069}"/>
    <dgm:cxn modelId="{94D6B174-E8FB-426F-A46B-8FAF7309E937}" type="presOf" srcId="{34BB1C6A-0690-4F59-93EE-DCD13A23EC72}" destId="{F9FA5BD2-4CA0-4284-9A98-1BB1BC1D6D9A}" srcOrd="1" destOrd="0" presId="urn:microsoft.com/office/officeart/2005/8/layout/vList4"/>
    <dgm:cxn modelId="{0DF72A8C-74D1-4A3E-A9E1-337D12E18E50}" type="presOf" srcId="{9B92B5C2-F127-44CA-BAC5-C98EB242B997}" destId="{34F19EB8-4EC8-4389-A725-DF49A44F54DC}" srcOrd="1" destOrd="0" presId="urn:microsoft.com/office/officeart/2005/8/layout/vList4"/>
    <dgm:cxn modelId="{F82213CC-905C-415B-BA81-EDE4C68AD6E2}" type="presOf" srcId="{9B92B5C2-F127-44CA-BAC5-C98EB242B997}" destId="{AD341C91-07A1-46DA-B9E2-0BCD5AF9BE11}" srcOrd="0" destOrd="0" presId="urn:microsoft.com/office/officeart/2005/8/layout/vList4"/>
    <dgm:cxn modelId="{759F22E3-2F46-449E-9172-3497A564654D}" srcId="{5E1ED9D7-C484-4E9A-8DA7-EAF99374EE77}" destId="{9B92B5C2-F127-44CA-BAC5-C98EB242B997}" srcOrd="1" destOrd="0" parTransId="{935C7B15-C12A-4AD3-909E-5AB086308001}" sibTransId="{4373DEDB-CEF7-41AB-9A2C-7C79228CAF75}"/>
    <dgm:cxn modelId="{1F7DBBF5-A81E-45B9-9350-25867F54AF59}" type="presOf" srcId="{34BB1C6A-0690-4F59-93EE-DCD13A23EC72}" destId="{65EEB0A7-1F4B-4E17-BE19-BD34DE580BAE}" srcOrd="0" destOrd="0" presId="urn:microsoft.com/office/officeart/2005/8/layout/vList4"/>
    <dgm:cxn modelId="{844D1C6C-8C75-46E5-B76B-A33934CC4FD6}" type="presParOf" srcId="{A8FB5D22-5754-4C7E-AEA7-E7DB2BB5DBAD}" destId="{5D3E6900-E5B5-4E9D-BFAE-107D80FFFAC2}" srcOrd="0" destOrd="0" presId="urn:microsoft.com/office/officeart/2005/8/layout/vList4"/>
    <dgm:cxn modelId="{C0701F1D-F421-408F-9035-0F289A8B51EE}" type="presParOf" srcId="{5D3E6900-E5B5-4E9D-BFAE-107D80FFFAC2}" destId="{65EEB0A7-1F4B-4E17-BE19-BD34DE580BAE}" srcOrd="0" destOrd="0" presId="urn:microsoft.com/office/officeart/2005/8/layout/vList4"/>
    <dgm:cxn modelId="{5DFEA282-0E8B-4283-B98A-8E7237717F85}" type="presParOf" srcId="{5D3E6900-E5B5-4E9D-BFAE-107D80FFFAC2}" destId="{E9A7C482-38CD-4849-9AFD-F03917ACB431}" srcOrd="1" destOrd="0" presId="urn:microsoft.com/office/officeart/2005/8/layout/vList4"/>
    <dgm:cxn modelId="{4C2AB237-3C7F-4E49-9F3C-76C01EB58DFF}" type="presParOf" srcId="{5D3E6900-E5B5-4E9D-BFAE-107D80FFFAC2}" destId="{F9FA5BD2-4CA0-4284-9A98-1BB1BC1D6D9A}" srcOrd="2" destOrd="0" presId="urn:microsoft.com/office/officeart/2005/8/layout/vList4"/>
    <dgm:cxn modelId="{D0BAA374-278A-411B-A0AF-1281B5BE478D}" type="presParOf" srcId="{A8FB5D22-5754-4C7E-AEA7-E7DB2BB5DBAD}" destId="{BF8846B3-8BA1-4879-96D3-ACA625664901}" srcOrd="1" destOrd="0" presId="urn:microsoft.com/office/officeart/2005/8/layout/vList4"/>
    <dgm:cxn modelId="{6E0696F8-2F9F-4889-BFA1-8732190AA658}" type="presParOf" srcId="{A8FB5D22-5754-4C7E-AEA7-E7DB2BB5DBAD}" destId="{0C050EEE-D8CB-4E01-9649-8069C3F8EC71}" srcOrd="2" destOrd="0" presId="urn:microsoft.com/office/officeart/2005/8/layout/vList4"/>
    <dgm:cxn modelId="{321F6414-B616-4395-A762-2CCFF612E2D9}" type="presParOf" srcId="{0C050EEE-D8CB-4E01-9649-8069C3F8EC71}" destId="{AD341C91-07A1-46DA-B9E2-0BCD5AF9BE11}" srcOrd="0" destOrd="0" presId="urn:microsoft.com/office/officeart/2005/8/layout/vList4"/>
    <dgm:cxn modelId="{6B346A66-37A6-44CC-A2C2-B6FCC7CF168D}" type="presParOf" srcId="{0C050EEE-D8CB-4E01-9649-8069C3F8EC71}" destId="{28BC11EF-27A9-4E61-8919-3B54C13E0F53}" srcOrd="1" destOrd="0" presId="urn:microsoft.com/office/officeart/2005/8/layout/vList4"/>
    <dgm:cxn modelId="{38351066-CCA7-4203-865F-A3852288145C}" type="presParOf" srcId="{0C050EEE-D8CB-4E01-9649-8069C3F8EC71}" destId="{34F19EB8-4EC8-4389-A725-DF49A44F54D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E1ED9D7-C484-4E9A-8DA7-EAF99374EE77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2545431D-DB55-44BB-864A-2A87744F3460}">
      <dgm:prSet phldrT="[Text]" custT="1"/>
      <dgm:spPr>
        <a:solidFill>
          <a:srgbClr val="CBE2DB"/>
        </a:solidFill>
        <a:ln>
          <a:noFill/>
        </a:ln>
      </dgm:spPr>
      <dgm:t>
        <a:bodyPr/>
        <a:lstStyle/>
        <a:p>
          <a:pPr>
            <a:buNone/>
          </a:pPr>
          <a:r>
            <a:rPr lang="de-DE" sz="1800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Beschäftigte und Führungskräfte über psychische Erkrankungen </a:t>
          </a:r>
          <a:br>
            <a:rPr lang="de-DE" sz="1800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</a:br>
          <a:r>
            <a:rPr lang="de-DE" sz="1800" b="1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aufklären</a:t>
          </a:r>
          <a:r>
            <a:rPr lang="de-DE" sz="1800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 und sie damit auch zum </a:t>
          </a:r>
          <a:r>
            <a:rPr lang="de-DE" sz="1800" b="1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Wahrnehmen</a:t>
          </a:r>
          <a:r>
            <a:rPr lang="de-DE" sz="1800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 eigener psychischer Belastungen </a:t>
          </a:r>
          <a:r>
            <a:rPr lang="de-DE" sz="1800" b="1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anregen</a:t>
          </a:r>
          <a:endParaRPr lang="de-DE" sz="1800" b="1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401CC0A3-A0AD-4570-8EA3-BCE7E46B46DC}" type="parTrans" cxnId="{C09B3B40-514E-4285-9F3F-AF9B4CE10A16}">
      <dgm:prSet/>
      <dgm:spPr/>
      <dgm:t>
        <a:bodyPr/>
        <a:lstStyle/>
        <a:p>
          <a:endParaRPr lang="de-DE"/>
        </a:p>
      </dgm:t>
    </dgm:pt>
    <dgm:pt modelId="{92757902-4D0E-444F-B5C0-46F7FB65CEA5}" type="sibTrans" cxnId="{C09B3B40-514E-4285-9F3F-AF9B4CE10A16}">
      <dgm:prSet/>
      <dgm:spPr/>
      <dgm:t>
        <a:bodyPr/>
        <a:lstStyle/>
        <a:p>
          <a:endParaRPr lang="de-DE"/>
        </a:p>
      </dgm:t>
    </dgm:pt>
    <dgm:pt modelId="{34BB1C6A-0690-4F59-93EE-DCD13A23EC72}">
      <dgm:prSet phldrT="[Text]" custT="1"/>
      <dgm:spPr>
        <a:solidFill>
          <a:srgbClr val="CBE2DB"/>
        </a:solidFill>
        <a:ln>
          <a:noFill/>
        </a:ln>
      </dgm:spPr>
      <dgm:t>
        <a:bodyPr/>
        <a:lstStyle/>
        <a:p>
          <a:pPr>
            <a:buNone/>
          </a:pPr>
          <a:r>
            <a:rPr lang="de-DE" sz="1800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Den </a:t>
          </a:r>
          <a:r>
            <a:rPr lang="de-DE" sz="1800" b="1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Austausch</a:t>
          </a:r>
          <a:r>
            <a:rPr lang="de-DE" sz="1800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 über psychische Belastungen und Erkrankungen</a:t>
          </a:r>
          <a:br>
            <a:rPr lang="de-DE" sz="1800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</a:br>
          <a:r>
            <a:rPr lang="de-DE" sz="1800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unter Kolleg*innen </a:t>
          </a:r>
          <a:r>
            <a:rPr lang="de-DE" sz="1800" b="1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fördern</a:t>
          </a:r>
          <a:endParaRPr lang="de-DE" sz="1800" b="1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21CAA4FD-E028-4CD8-AB87-3D1175AC0FBD}" type="parTrans" cxnId="{5EC59B43-2719-419F-B568-4DF49BA188F4}">
      <dgm:prSet/>
      <dgm:spPr/>
      <dgm:t>
        <a:bodyPr/>
        <a:lstStyle/>
        <a:p>
          <a:endParaRPr lang="de-DE"/>
        </a:p>
      </dgm:t>
    </dgm:pt>
    <dgm:pt modelId="{F1CF0060-8698-474A-B493-619216398069}" type="sibTrans" cxnId="{5EC59B43-2719-419F-B568-4DF49BA188F4}">
      <dgm:prSet/>
      <dgm:spPr/>
      <dgm:t>
        <a:bodyPr/>
        <a:lstStyle/>
        <a:p>
          <a:endParaRPr lang="de-DE"/>
        </a:p>
      </dgm:t>
    </dgm:pt>
    <dgm:pt modelId="{9B92B5C2-F127-44CA-BAC5-C98EB242B997}">
      <dgm:prSet phldrT="[Text]" custT="1"/>
      <dgm:spPr>
        <a:solidFill>
          <a:srgbClr val="CBE2DB"/>
        </a:solidFill>
        <a:ln>
          <a:noFill/>
        </a:ln>
      </dgm:spPr>
      <dgm:t>
        <a:bodyPr/>
        <a:lstStyle/>
        <a:p>
          <a:r>
            <a:rPr lang="de-DE" sz="1800" dirty="0">
              <a:solidFill>
                <a:schemeClr val="tx2">
                  <a:lumMod val="50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rPr>
            <a:t>Das </a:t>
          </a:r>
          <a:r>
            <a:rPr lang="de-DE" sz="1800" b="1" dirty="0">
              <a:solidFill>
                <a:schemeClr val="tx2">
                  <a:lumMod val="50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rPr>
            <a:t>Verhalten</a:t>
          </a:r>
          <a:r>
            <a:rPr lang="de-DE" sz="1800" dirty="0">
              <a:solidFill>
                <a:schemeClr val="tx2">
                  <a:lumMod val="50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rPr>
            <a:t> der Beschäftigten hin zu einem offeneren Umgang mit psychischen Belastungen und Erkrankungen </a:t>
          </a:r>
          <a:r>
            <a:rPr lang="de-DE" sz="1800" b="1" dirty="0">
              <a:solidFill>
                <a:schemeClr val="tx2">
                  <a:lumMod val="50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rPr>
            <a:t>verändern</a:t>
          </a:r>
          <a:endParaRPr lang="de-DE" sz="1800" b="1" dirty="0">
            <a:effectLst/>
            <a:latin typeface="Roboto" panose="02000000000000000000" pitchFamily="2" charset="0"/>
            <a:ea typeface="Roboto" panose="02000000000000000000" pitchFamily="2" charset="0"/>
            <a:cs typeface="Times New Roman" panose="02020603050405020304" pitchFamily="18" charset="0"/>
          </a:endParaRPr>
        </a:p>
      </dgm:t>
    </dgm:pt>
    <dgm:pt modelId="{935C7B15-C12A-4AD3-909E-5AB086308001}" type="parTrans" cxnId="{759F22E3-2F46-449E-9172-3497A564654D}">
      <dgm:prSet/>
      <dgm:spPr/>
      <dgm:t>
        <a:bodyPr/>
        <a:lstStyle/>
        <a:p>
          <a:endParaRPr lang="de-DE"/>
        </a:p>
      </dgm:t>
    </dgm:pt>
    <dgm:pt modelId="{4373DEDB-CEF7-41AB-9A2C-7C79228CAF75}" type="sibTrans" cxnId="{759F22E3-2F46-449E-9172-3497A564654D}">
      <dgm:prSet/>
      <dgm:spPr/>
      <dgm:t>
        <a:bodyPr/>
        <a:lstStyle/>
        <a:p>
          <a:endParaRPr lang="de-DE"/>
        </a:p>
      </dgm:t>
    </dgm:pt>
    <dgm:pt modelId="{A8FB5D22-5754-4C7E-AEA7-E7DB2BB5DBAD}" type="pres">
      <dgm:prSet presAssocID="{5E1ED9D7-C484-4E9A-8DA7-EAF99374EE77}" presName="linear" presStyleCnt="0">
        <dgm:presLayoutVars>
          <dgm:dir/>
          <dgm:resizeHandles val="exact"/>
        </dgm:presLayoutVars>
      </dgm:prSet>
      <dgm:spPr/>
    </dgm:pt>
    <dgm:pt modelId="{F17CB4A8-0AFD-497C-B95E-D31D9AF24A3C}" type="pres">
      <dgm:prSet presAssocID="{2545431D-DB55-44BB-864A-2A87744F3460}" presName="comp" presStyleCnt="0"/>
      <dgm:spPr/>
    </dgm:pt>
    <dgm:pt modelId="{E6FC64A6-7117-48CB-B37B-DC5E60162BBB}" type="pres">
      <dgm:prSet presAssocID="{2545431D-DB55-44BB-864A-2A87744F3460}" presName="box" presStyleLbl="node1" presStyleIdx="0" presStyleCnt="3" custLinFactNeighborY="-1343"/>
      <dgm:spPr>
        <a:prstGeom prst="rect">
          <a:avLst/>
        </a:prstGeom>
      </dgm:spPr>
    </dgm:pt>
    <dgm:pt modelId="{573B331E-9FAB-49E9-9609-D5DBA4846579}" type="pres">
      <dgm:prSet presAssocID="{2545431D-DB55-44BB-864A-2A87744F3460}" presName="img" presStyleLbl="fgImgPlace1" presStyleIdx="0" presStyleCnt="3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26100" r="26100"/>
          </a:stretch>
        </a:blipFill>
        <a:ln>
          <a:solidFill>
            <a:schemeClr val="tx2">
              <a:lumMod val="50000"/>
            </a:schemeClr>
          </a:solidFill>
        </a:ln>
      </dgm:spPr>
      <dgm:extLst>
        <a:ext uri="{E40237B7-FDA0-4F09-8148-C483321AD2D9}">
          <dgm14:cNvPr xmlns:dgm14="http://schemas.microsoft.com/office/drawing/2010/diagram" id="0" name="" descr="Geschichten erzählen mit einfarbiger Füllung"/>
        </a:ext>
      </dgm:extLst>
    </dgm:pt>
    <dgm:pt modelId="{83A3601D-0273-46B8-B312-7711AB1A822C}" type="pres">
      <dgm:prSet presAssocID="{2545431D-DB55-44BB-864A-2A87744F3460}" presName="text" presStyleLbl="node1" presStyleIdx="0" presStyleCnt="3">
        <dgm:presLayoutVars>
          <dgm:bulletEnabled val="1"/>
        </dgm:presLayoutVars>
      </dgm:prSet>
      <dgm:spPr/>
    </dgm:pt>
    <dgm:pt modelId="{BC1ED042-8475-45F5-9B77-A6778102233E}" type="pres">
      <dgm:prSet presAssocID="{92757902-4D0E-444F-B5C0-46F7FB65CEA5}" presName="spacer" presStyleCnt="0"/>
      <dgm:spPr/>
    </dgm:pt>
    <dgm:pt modelId="{5D3E6900-E5B5-4E9D-BFAE-107D80FFFAC2}" type="pres">
      <dgm:prSet presAssocID="{34BB1C6A-0690-4F59-93EE-DCD13A23EC72}" presName="comp" presStyleCnt="0"/>
      <dgm:spPr/>
    </dgm:pt>
    <dgm:pt modelId="{65EEB0A7-1F4B-4E17-BE19-BD34DE580BAE}" type="pres">
      <dgm:prSet presAssocID="{34BB1C6A-0690-4F59-93EE-DCD13A23EC72}" presName="box" presStyleLbl="node1" presStyleIdx="1" presStyleCnt="3"/>
      <dgm:spPr>
        <a:prstGeom prst="rect">
          <a:avLst/>
        </a:prstGeom>
      </dgm:spPr>
    </dgm:pt>
    <dgm:pt modelId="{E9A7C482-38CD-4849-9AFD-F03917ACB431}" type="pres">
      <dgm:prSet presAssocID="{34BB1C6A-0690-4F59-93EE-DCD13A23EC72}" presName="img" presStyleLbl="fgImgPlace1" presStyleIdx="1" presStyleCnt="3"/>
      <dgm:spPr>
        <a:blipFill dpi="0"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26100" r="26100"/>
          </a:stretch>
        </a:blipFill>
        <a:ln>
          <a:solidFill>
            <a:schemeClr val="tx2">
              <a:lumMod val="50000"/>
            </a:schemeClr>
          </a:solidFill>
        </a:ln>
      </dgm:spPr>
      <dgm:extLst>
        <a:ext uri="{E40237B7-FDA0-4F09-8148-C483321AD2D9}">
          <dgm14:cNvPr xmlns:dgm14="http://schemas.microsoft.com/office/drawing/2010/diagram" id="0" name="" descr="Chat mit einfarbiger Füllung"/>
        </a:ext>
      </dgm:extLst>
    </dgm:pt>
    <dgm:pt modelId="{F9FA5BD2-4CA0-4284-9A98-1BB1BC1D6D9A}" type="pres">
      <dgm:prSet presAssocID="{34BB1C6A-0690-4F59-93EE-DCD13A23EC72}" presName="text" presStyleLbl="node1" presStyleIdx="1" presStyleCnt="3">
        <dgm:presLayoutVars>
          <dgm:bulletEnabled val="1"/>
        </dgm:presLayoutVars>
      </dgm:prSet>
      <dgm:spPr/>
    </dgm:pt>
    <dgm:pt modelId="{BF8846B3-8BA1-4879-96D3-ACA625664901}" type="pres">
      <dgm:prSet presAssocID="{F1CF0060-8698-474A-B493-619216398069}" presName="spacer" presStyleCnt="0"/>
      <dgm:spPr/>
    </dgm:pt>
    <dgm:pt modelId="{0C050EEE-D8CB-4E01-9649-8069C3F8EC71}" type="pres">
      <dgm:prSet presAssocID="{9B92B5C2-F127-44CA-BAC5-C98EB242B997}" presName="comp" presStyleCnt="0"/>
      <dgm:spPr/>
    </dgm:pt>
    <dgm:pt modelId="{AD341C91-07A1-46DA-B9E2-0BCD5AF9BE11}" type="pres">
      <dgm:prSet presAssocID="{9B92B5C2-F127-44CA-BAC5-C98EB242B997}" presName="box" presStyleLbl="node1" presStyleIdx="2" presStyleCnt="3"/>
      <dgm:spPr>
        <a:prstGeom prst="rect">
          <a:avLst/>
        </a:prstGeom>
      </dgm:spPr>
    </dgm:pt>
    <dgm:pt modelId="{28BC11EF-27A9-4E61-8919-3B54C13E0F53}" type="pres">
      <dgm:prSet presAssocID="{9B92B5C2-F127-44CA-BAC5-C98EB242B997}" presName="img" presStyleLbl="fgImgPlace1" presStyleIdx="2" presStyleCnt="3"/>
      <dgm:spPr>
        <a:blipFill dpi="0"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26100" r="26100"/>
          </a:stretch>
        </a:blipFill>
        <a:ln>
          <a:solidFill>
            <a:schemeClr val="tx2">
              <a:lumMod val="50000"/>
            </a:schemeClr>
          </a:solidFill>
        </a:ln>
      </dgm:spPr>
      <dgm:extLst>
        <a:ext uri="{E40237B7-FDA0-4F09-8148-C483321AD2D9}">
          <dgm14:cNvPr xmlns:dgm14="http://schemas.microsoft.com/office/drawing/2010/diagram" id="0" name="" descr="Kopf mit Zahnrädern mit einfarbiger Füllung"/>
        </a:ext>
      </dgm:extLst>
    </dgm:pt>
    <dgm:pt modelId="{34F19EB8-4EC8-4389-A725-DF49A44F54DC}" type="pres">
      <dgm:prSet presAssocID="{9B92B5C2-F127-44CA-BAC5-C98EB242B997}" presName="text" presStyleLbl="node1" presStyleIdx="2" presStyleCnt="3">
        <dgm:presLayoutVars>
          <dgm:bulletEnabled val="1"/>
        </dgm:presLayoutVars>
      </dgm:prSet>
      <dgm:spPr/>
    </dgm:pt>
  </dgm:ptLst>
  <dgm:cxnLst>
    <dgm:cxn modelId="{A5D5AC13-51D8-4F00-B7C8-2BCDF6C6D79E}" type="presOf" srcId="{5E1ED9D7-C484-4E9A-8DA7-EAF99374EE77}" destId="{A8FB5D22-5754-4C7E-AEA7-E7DB2BB5DBAD}" srcOrd="0" destOrd="0" presId="urn:microsoft.com/office/officeart/2005/8/layout/vList4"/>
    <dgm:cxn modelId="{C09B3B40-514E-4285-9F3F-AF9B4CE10A16}" srcId="{5E1ED9D7-C484-4E9A-8DA7-EAF99374EE77}" destId="{2545431D-DB55-44BB-864A-2A87744F3460}" srcOrd="0" destOrd="0" parTransId="{401CC0A3-A0AD-4570-8EA3-BCE7E46B46DC}" sibTransId="{92757902-4D0E-444F-B5C0-46F7FB65CEA5}"/>
    <dgm:cxn modelId="{5EC59B43-2719-419F-B568-4DF49BA188F4}" srcId="{5E1ED9D7-C484-4E9A-8DA7-EAF99374EE77}" destId="{34BB1C6A-0690-4F59-93EE-DCD13A23EC72}" srcOrd="1" destOrd="0" parTransId="{21CAA4FD-E028-4CD8-AB87-3D1175AC0FBD}" sibTransId="{F1CF0060-8698-474A-B493-619216398069}"/>
    <dgm:cxn modelId="{94D6B174-E8FB-426F-A46B-8FAF7309E937}" type="presOf" srcId="{34BB1C6A-0690-4F59-93EE-DCD13A23EC72}" destId="{F9FA5BD2-4CA0-4284-9A98-1BB1BC1D6D9A}" srcOrd="1" destOrd="0" presId="urn:microsoft.com/office/officeart/2005/8/layout/vList4"/>
    <dgm:cxn modelId="{0DF72A8C-74D1-4A3E-A9E1-337D12E18E50}" type="presOf" srcId="{9B92B5C2-F127-44CA-BAC5-C98EB242B997}" destId="{34F19EB8-4EC8-4389-A725-DF49A44F54DC}" srcOrd="1" destOrd="0" presId="urn:microsoft.com/office/officeart/2005/8/layout/vList4"/>
    <dgm:cxn modelId="{451A65BF-5815-4E0A-872C-7A24E24F0E87}" type="presOf" srcId="{2545431D-DB55-44BB-864A-2A87744F3460}" destId="{E6FC64A6-7117-48CB-B37B-DC5E60162BBB}" srcOrd="0" destOrd="0" presId="urn:microsoft.com/office/officeart/2005/8/layout/vList4"/>
    <dgm:cxn modelId="{F82213CC-905C-415B-BA81-EDE4C68AD6E2}" type="presOf" srcId="{9B92B5C2-F127-44CA-BAC5-C98EB242B997}" destId="{AD341C91-07A1-46DA-B9E2-0BCD5AF9BE11}" srcOrd="0" destOrd="0" presId="urn:microsoft.com/office/officeart/2005/8/layout/vList4"/>
    <dgm:cxn modelId="{A634BDCC-C09D-4D02-9A9A-CE94D5FC7814}" type="presOf" srcId="{2545431D-DB55-44BB-864A-2A87744F3460}" destId="{83A3601D-0273-46B8-B312-7711AB1A822C}" srcOrd="1" destOrd="0" presId="urn:microsoft.com/office/officeart/2005/8/layout/vList4"/>
    <dgm:cxn modelId="{759F22E3-2F46-449E-9172-3497A564654D}" srcId="{5E1ED9D7-C484-4E9A-8DA7-EAF99374EE77}" destId="{9B92B5C2-F127-44CA-BAC5-C98EB242B997}" srcOrd="2" destOrd="0" parTransId="{935C7B15-C12A-4AD3-909E-5AB086308001}" sibTransId="{4373DEDB-CEF7-41AB-9A2C-7C79228CAF75}"/>
    <dgm:cxn modelId="{1F7DBBF5-A81E-45B9-9350-25867F54AF59}" type="presOf" srcId="{34BB1C6A-0690-4F59-93EE-DCD13A23EC72}" destId="{65EEB0A7-1F4B-4E17-BE19-BD34DE580BAE}" srcOrd="0" destOrd="0" presId="urn:microsoft.com/office/officeart/2005/8/layout/vList4"/>
    <dgm:cxn modelId="{13219C27-E44A-4FB2-A897-932966FAD39F}" type="presParOf" srcId="{A8FB5D22-5754-4C7E-AEA7-E7DB2BB5DBAD}" destId="{F17CB4A8-0AFD-497C-B95E-D31D9AF24A3C}" srcOrd="0" destOrd="0" presId="urn:microsoft.com/office/officeart/2005/8/layout/vList4"/>
    <dgm:cxn modelId="{11639389-9ADC-4275-BFDB-723B40FCD138}" type="presParOf" srcId="{F17CB4A8-0AFD-497C-B95E-D31D9AF24A3C}" destId="{E6FC64A6-7117-48CB-B37B-DC5E60162BBB}" srcOrd="0" destOrd="0" presId="urn:microsoft.com/office/officeart/2005/8/layout/vList4"/>
    <dgm:cxn modelId="{BFA20F02-E8B0-410F-A06C-8AB1B5CA8DB5}" type="presParOf" srcId="{F17CB4A8-0AFD-497C-B95E-D31D9AF24A3C}" destId="{573B331E-9FAB-49E9-9609-D5DBA4846579}" srcOrd="1" destOrd="0" presId="urn:microsoft.com/office/officeart/2005/8/layout/vList4"/>
    <dgm:cxn modelId="{9FA83D13-2201-4E94-865E-F71B84F13407}" type="presParOf" srcId="{F17CB4A8-0AFD-497C-B95E-D31D9AF24A3C}" destId="{83A3601D-0273-46B8-B312-7711AB1A822C}" srcOrd="2" destOrd="0" presId="urn:microsoft.com/office/officeart/2005/8/layout/vList4"/>
    <dgm:cxn modelId="{69027DAA-3554-4D6F-9BCA-E4E4E1E77E16}" type="presParOf" srcId="{A8FB5D22-5754-4C7E-AEA7-E7DB2BB5DBAD}" destId="{BC1ED042-8475-45F5-9B77-A6778102233E}" srcOrd="1" destOrd="0" presId="urn:microsoft.com/office/officeart/2005/8/layout/vList4"/>
    <dgm:cxn modelId="{844D1C6C-8C75-46E5-B76B-A33934CC4FD6}" type="presParOf" srcId="{A8FB5D22-5754-4C7E-AEA7-E7DB2BB5DBAD}" destId="{5D3E6900-E5B5-4E9D-BFAE-107D80FFFAC2}" srcOrd="2" destOrd="0" presId="urn:microsoft.com/office/officeart/2005/8/layout/vList4"/>
    <dgm:cxn modelId="{C0701F1D-F421-408F-9035-0F289A8B51EE}" type="presParOf" srcId="{5D3E6900-E5B5-4E9D-BFAE-107D80FFFAC2}" destId="{65EEB0A7-1F4B-4E17-BE19-BD34DE580BAE}" srcOrd="0" destOrd="0" presId="urn:microsoft.com/office/officeart/2005/8/layout/vList4"/>
    <dgm:cxn modelId="{5DFEA282-0E8B-4283-B98A-8E7237717F85}" type="presParOf" srcId="{5D3E6900-E5B5-4E9D-BFAE-107D80FFFAC2}" destId="{E9A7C482-38CD-4849-9AFD-F03917ACB431}" srcOrd="1" destOrd="0" presId="urn:microsoft.com/office/officeart/2005/8/layout/vList4"/>
    <dgm:cxn modelId="{4C2AB237-3C7F-4E49-9F3C-76C01EB58DFF}" type="presParOf" srcId="{5D3E6900-E5B5-4E9D-BFAE-107D80FFFAC2}" destId="{F9FA5BD2-4CA0-4284-9A98-1BB1BC1D6D9A}" srcOrd="2" destOrd="0" presId="urn:microsoft.com/office/officeart/2005/8/layout/vList4"/>
    <dgm:cxn modelId="{D0BAA374-278A-411B-A0AF-1281B5BE478D}" type="presParOf" srcId="{A8FB5D22-5754-4C7E-AEA7-E7DB2BB5DBAD}" destId="{BF8846B3-8BA1-4879-96D3-ACA625664901}" srcOrd="3" destOrd="0" presId="urn:microsoft.com/office/officeart/2005/8/layout/vList4"/>
    <dgm:cxn modelId="{6E0696F8-2F9F-4889-BFA1-8732190AA658}" type="presParOf" srcId="{A8FB5D22-5754-4C7E-AEA7-E7DB2BB5DBAD}" destId="{0C050EEE-D8CB-4E01-9649-8069C3F8EC71}" srcOrd="4" destOrd="0" presId="urn:microsoft.com/office/officeart/2005/8/layout/vList4"/>
    <dgm:cxn modelId="{321F6414-B616-4395-A762-2CCFF612E2D9}" type="presParOf" srcId="{0C050EEE-D8CB-4E01-9649-8069C3F8EC71}" destId="{AD341C91-07A1-46DA-B9E2-0BCD5AF9BE11}" srcOrd="0" destOrd="0" presId="urn:microsoft.com/office/officeart/2005/8/layout/vList4"/>
    <dgm:cxn modelId="{6B346A66-37A6-44CC-A2C2-B6FCC7CF168D}" type="presParOf" srcId="{0C050EEE-D8CB-4E01-9649-8069C3F8EC71}" destId="{28BC11EF-27A9-4E61-8919-3B54C13E0F53}" srcOrd="1" destOrd="0" presId="urn:microsoft.com/office/officeart/2005/8/layout/vList4"/>
    <dgm:cxn modelId="{38351066-CCA7-4203-865F-A3852288145C}" type="presParOf" srcId="{0C050EEE-D8CB-4E01-9649-8069C3F8EC71}" destId="{34F19EB8-4EC8-4389-A725-DF49A44F54D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FC64A6-7117-48CB-B37B-DC5E60162BBB}">
      <dsp:nvSpPr>
        <dsp:cNvPr id="0" name=""/>
        <dsp:cNvSpPr/>
      </dsp:nvSpPr>
      <dsp:spPr>
        <a:xfrm>
          <a:off x="0" y="0"/>
          <a:ext cx="10058040" cy="1201917"/>
        </a:xfrm>
        <a:prstGeom prst="rect">
          <a:avLst/>
        </a:prstGeom>
        <a:solidFill>
          <a:srgbClr val="7A2352"/>
        </a:solidFill>
        <a:ln w="25400" cap="flat" cmpd="sng" algn="ctr">
          <a:noFill/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rPr>
            <a:t>I</a:t>
          </a:r>
          <a:r>
            <a:rPr lang="de-DE" sz="1800" kern="12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rPr>
            <a:t>n Deutschland hat jährlich etwa jede </a:t>
          </a:r>
          <a:r>
            <a:rPr lang="de-DE" sz="1800" b="1" kern="12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rPr>
            <a:t>dritte erwachsene Person</a:t>
          </a:r>
          <a:r>
            <a:rPr lang="de-DE" sz="1800" kern="12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rPr>
            <a:t> mindestens eine psychische Beeinträchtigung. </a:t>
          </a:r>
          <a:endParaRPr lang="de-DE" sz="1800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2131799" y="0"/>
        <a:ext cx="7926240" cy="1201917"/>
      </dsp:txXfrm>
    </dsp:sp>
    <dsp:sp modelId="{573B331E-9FAB-49E9-9609-D5DBA4846579}">
      <dsp:nvSpPr>
        <dsp:cNvPr id="0" name=""/>
        <dsp:cNvSpPr/>
      </dsp:nvSpPr>
      <dsp:spPr>
        <a:xfrm>
          <a:off x="120191" y="120191"/>
          <a:ext cx="2011608" cy="9615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26100" r="261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EEB0A7-1F4B-4E17-BE19-BD34DE580BAE}">
      <dsp:nvSpPr>
        <dsp:cNvPr id="0" name=""/>
        <dsp:cNvSpPr/>
      </dsp:nvSpPr>
      <dsp:spPr>
        <a:xfrm>
          <a:off x="0" y="1322109"/>
          <a:ext cx="10058040" cy="1201917"/>
        </a:xfrm>
        <a:prstGeom prst="rect">
          <a:avLst/>
        </a:prstGeom>
        <a:solidFill>
          <a:srgbClr val="7A2352"/>
        </a:solidFill>
        <a:ln w="25400" cap="flat" cmpd="sng" algn="ctr">
          <a:noFill/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rPr>
            <a:t>Psychische Störungen sind bez. der Fehltage die </a:t>
          </a:r>
          <a:r>
            <a:rPr lang="de-DE" sz="1800" b="1" kern="12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rPr>
            <a:t>zweitgrößte Krankheitsgruppe</a:t>
          </a:r>
          <a:r>
            <a:rPr lang="de-DE" sz="1800" kern="12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rPr>
            <a:t> bei Beschäftigten in Deutschland.</a:t>
          </a:r>
          <a:endParaRPr lang="de-DE" sz="1800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2131799" y="1322109"/>
        <a:ext cx="7926240" cy="1201917"/>
      </dsp:txXfrm>
    </dsp:sp>
    <dsp:sp modelId="{E9A7C482-38CD-4849-9AFD-F03917ACB431}">
      <dsp:nvSpPr>
        <dsp:cNvPr id="0" name=""/>
        <dsp:cNvSpPr/>
      </dsp:nvSpPr>
      <dsp:spPr>
        <a:xfrm>
          <a:off x="120191" y="1442301"/>
          <a:ext cx="2011608" cy="9615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26100" r="261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341C91-07A1-46DA-B9E2-0BCD5AF9BE11}">
      <dsp:nvSpPr>
        <dsp:cNvPr id="0" name=""/>
        <dsp:cNvSpPr/>
      </dsp:nvSpPr>
      <dsp:spPr>
        <a:xfrm>
          <a:off x="0" y="2644218"/>
          <a:ext cx="10058040" cy="1201917"/>
        </a:xfrm>
        <a:prstGeom prst="rect">
          <a:avLst/>
        </a:prstGeom>
        <a:solidFill>
          <a:srgbClr val="7A2352"/>
        </a:solidFill>
        <a:ln w="25400" cap="flat" cmpd="sng" algn="ctr">
          <a:noFill/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rPr>
            <a:t>Die Fehltage aufgrund psychischer Erkrankungen zeigten seit 2000 eine </a:t>
          </a:r>
          <a:r>
            <a:rPr lang="de-DE" sz="1800" b="1" kern="12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rPr>
            <a:t>Verdopplung</a:t>
          </a:r>
          <a:r>
            <a:rPr lang="de-DE" sz="1800" kern="12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rPr>
            <a:t> auf 70 Millionen. In anderen Krankheitsbereichen sind die Fehltage im gleichen Zeitraum gesunken.</a:t>
          </a:r>
        </a:p>
      </dsp:txBody>
      <dsp:txXfrm>
        <a:off x="2131799" y="2644218"/>
        <a:ext cx="7926240" cy="1201917"/>
      </dsp:txXfrm>
    </dsp:sp>
    <dsp:sp modelId="{28BC11EF-27A9-4E61-8919-3B54C13E0F53}">
      <dsp:nvSpPr>
        <dsp:cNvPr id="0" name=""/>
        <dsp:cNvSpPr/>
      </dsp:nvSpPr>
      <dsp:spPr>
        <a:xfrm>
          <a:off x="120191" y="2764410"/>
          <a:ext cx="2011608" cy="9615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26100" r="261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015B6-BAFD-4D11-9C6F-928E96F12202}">
      <dsp:nvSpPr>
        <dsp:cNvPr id="0" name=""/>
        <dsp:cNvSpPr/>
      </dsp:nvSpPr>
      <dsp:spPr>
        <a:xfrm>
          <a:off x="0" y="463336"/>
          <a:ext cx="3072285" cy="1124898"/>
        </a:xfrm>
        <a:prstGeom prst="rect">
          <a:avLst/>
        </a:prstGeom>
        <a:solidFill>
          <a:srgbClr val="7A235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>
              <a:latin typeface="Roboto" panose="02000000000000000000" pitchFamily="2" charset="0"/>
              <a:ea typeface="Roboto" panose="02000000000000000000" pitchFamily="2" charset="0"/>
            </a:rPr>
            <a:t>Präsentismus</a:t>
          </a:r>
          <a:r>
            <a:rPr lang="de-DE" sz="2000" kern="1200" dirty="0">
              <a:latin typeface="Roboto" panose="02000000000000000000" pitchFamily="2" charset="0"/>
              <a:ea typeface="Roboto" panose="02000000000000000000" pitchFamily="2" charset="0"/>
            </a:rPr>
            <a:t> </a:t>
          </a:r>
          <a:r>
            <a:rPr lang="de-DE" sz="1800" kern="1200" dirty="0">
              <a:latin typeface="Roboto" panose="02000000000000000000" pitchFamily="2" charset="0"/>
              <a:ea typeface="Roboto" panose="02000000000000000000" pitchFamily="2" charset="0"/>
            </a:rPr>
            <a:t>(Weiterarbeiten trotz Krankheit)</a:t>
          </a:r>
          <a:endParaRPr lang="de-DE" sz="1800" b="0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0" y="463336"/>
        <a:ext cx="3072285" cy="11248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4AB506-5354-42AD-BC59-0C22CCEA769A}">
      <dsp:nvSpPr>
        <dsp:cNvPr id="0" name=""/>
        <dsp:cNvSpPr/>
      </dsp:nvSpPr>
      <dsp:spPr>
        <a:xfrm>
          <a:off x="2953721" y="1838772"/>
          <a:ext cx="2043485" cy="1121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9020"/>
              </a:lnTo>
              <a:lnTo>
                <a:pt x="2043485" y="979020"/>
              </a:lnTo>
              <a:lnTo>
                <a:pt x="2043485" y="1121472"/>
              </a:lnTo>
            </a:path>
          </a:pathLst>
        </a:custGeom>
        <a:noFill/>
        <a:ln w="25400" cap="flat" cmpd="sng" algn="ctr">
          <a:solidFill>
            <a:srgbClr val="CBE2DB"/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72B33-F427-4BF9-82A5-99AB51A239D9}">
      <dsp:nvSpPr>
        <dsp:cNvPr id="0" name=""/>
        <dsp:cNvSpPr/>
      </dsp:nvSpPr>
      <dsp:spPr>
        <a:xfrm>
          <a:off x="2908001" y="1838772"/>
          <a:ext cx="91440" cy="11214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79020"/>
              </a:lnTo>
              <a:lnTo>
                <a:pt x="51614" y="979020"/>
              </a:lnTo>
              <a:lnTo>
                <a:pt x="51614" y="1121472"/>
              </a:lnTo>
            </a:path>
          </a:pathLst>
        </a:custGeom>
        <a:noFill/>
        <a:ln w="25400" cap="flat" cmpd="sng" algn="ctr">
          <a:solidFill>
            <a:srgbClr val="CBE2DB"/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67A448-C58F-4275-BC18-5AAA239897C4}">
      <dsp:nvSpPr>
        <dsp:cNvPr id="0" name=""/>
        <dsp:cNvSpPr/>
      </dsp:nvSpPr>
      <dsp:spPr>
        <a:xfrm>
          <a:off x="801233" y="1838772"/>
          <a:ext cx="2152488" cy="1121472"/>
        </a:xfrm>
        <a:custGeom>
          <a:avLst/>
          <a:gdLst/>
          <a:ahLst/>
          <a:cxnLst/>
          <a:rect l="0" t="0" r="0" b="0"/>
          <a:pathLst>
            <a:path>
              <a:moveTo>
                <a:pt x="2152488" y="0"/>
              </a:moveTo>
              <a:lnTo>
                <a:pt x="2152488" y="979020"/>
              </a:lnTo>
              <a:lnTo>
                <a:pt x="0" y="979020"/>
              </a:lnTo>
              <a:lnTo>
                <a:pt x="0" y="1121472"/>
              </a:lnTo>
            </a:path>
          </a:pathLst>
        </a:custGeom>
        <a:noFill/>
        <a:ln w="25400" cap="flat" cmpd="sng" algn="ctr">
          <a:solidFill>
            <a:srgbClr val="CBE2DB"/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0559AC-A819-49C8-9C51-35F39E21EA6E}">
      <dsp:nvSpPr>
        <dsp:cNvPr id="0" name=""/>
        <dsp:cNvSpPr/>
      </dsp:nvSpPr>
      <dsp:spPr>
        <a:xfrm>
          <a:off x="2275377" y="1160427"/>
          <a:ext cx="1356688" cy="678344"/>
        </a:xfrm>
        <a:prstGeom prst="rect">
          <a:avLst/>
        </a:prstGeom>
        <a:solidFill>
          <a:srgbClr val="CBE2DB"/>
        </a:solidFill>
        <a:ln w="25400" cap="flat" cmpd="sng" algn="ctr">
          <a:noFill/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Stigma</a:t>
          </a:r>
        </a:p>
      </dsp:txBody>
      <dsp:txXfrm>
        <a:off x="2275377" y="1160427"/>
        <a:ext cx="1356688" cy="678344"/>
      </dsp:txXfrm>
    </dsp:sp>
    <dsp:sp modelId="{272C147A-2D93-4691-BA18-0DF05A14B8F1}">
      <dsp:nvSpPr>
        <dsp:cNvPr id="0" name=""/>
        <dsp:cNvSpPr/>
      </dsp:nvSpPr>
      <dsp:spPr>
        <a:xfrm>
          <a:off x="2095" y="2960245"/>
          <a:ext cx="1598274" cy="678344"/>
        </a:xfrm>
        <a:prstGeom prst="rect">
          <a:avLst/>
        </a:prstGeom>
        <a:solidFill>
          <a:srgbClr val="EEDACE"/>
        </a:solidFill>
        <a:ln w="25400" cap="flat" cmpd="sng" algn="ctr">
          <a:noFill/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Wissen	</a:t>
          </a:r>
        </a:p>
      </dsp:txBody>
      <dsp:txXfrm>
        <a:off x="2095" y="2960245"/>
        <a:ext cx="1598274" cy="678344"/>
      </dsp:txXfrm>
    </dsp:sp>
    <dsp:sp modelId="{C3451807-B1F5-4415-BCD9-37DCAEABDFDC}">
      <dsp:nvSpPr>
        <dsp:cNvPr id="0" name=""/>
        <dsp:cNvSpPr/>
      </dsp:nvSpPr>
      <dsp:spPr>
        <a:xfrm>
          <a:off x="1885274" y="2960245"/>
          <a:ext cx="2148682" cy="678344"/>
        </a:xfrm>
        <a:prstGeom prst="rect">
          <a:avLst/>
        </a:prstGeom>
        <a:solidFill>
          <a:srgbClr val="EEDACE"/>
        </a:solidFill>
        <a:ln w="25400" cap="flat" cmpd="sng" algn="ctr">
          <a:noFill/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Einstellungen</a:t>
          </a:r>
        </a:p>
      </dsp:txBody>
      <dsp:txXfrm>
        <a:off x="1885274" y="2960245"/>
        <a:ext cx="2148682" cy="678344"/>
      </dsp:txXfrm>
    </dsp:sp>
    <dsp:sp modelId="{CF9272A3-36E5-4181-9F13-6C2682C69690}">
      <dsp:nvSpPr>
        <dsp:cNvPr id="0" name=""/>
        <dsp:cNvSpPr/>
      </dsp:nvSpPr>
      <dsp:spPr>
        <a:xfrm>
          <a:off x="4318862" y="2960245"/>
          <a:ext cx="1356688" cy="678344"/>
        </a:xfrm>
        <a:prstGeom prst="rect">
          <a:avLst/>
        </a:prstGeom>
        <a:solidFill>
          <a:srgbClr val="EEDACE"/>
        </a:solidFill>
        <a:ln w="25400" cap="flat" cmpd="sng" algn="ctr">
          <a:noFill/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Verhalten</a:t>
          </a:r>
        </a:p>
      </dsp:txBody>
      <dsp:txXfrm>
        <a:off x="4318862" y="2960245"/>
        <a:ext cx="1356688" cy="6783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FF6809-6A0D-4C3E-9F23-B98419B36D8B}">
      <dsp:nvSpPr>
        <dsp:cNvPr id="0" name=""/>
        <dsp:cNvSpPr/>
      </dsp:nvSpPr>
      <dsp:spPr>
        <a:xfrm>
          <a:off x="349289" y="290674"/>
          <a:ext cx="3337496" cy="1453160"/>
        </a:xfrm>
        <a:prstGeom prst="rect">
          <a:avLst/>
        </a:prstGeom>
        <a:solidFill>
          <a:srgbClr val="EEDACE">
            <a:alpha val="40000"/>
          </a:srgbClr>
        </a:solidFill>
        <a:ln w="9525" cap="flat" cmpd="sng" algn="ctr">
          <a:noFill/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0029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Faulheit</a:t>
          </a:r>
        </a:p>
      </dsp:txBody>
      <dsp:txXfrm>
        <a:off x="349289" y="290674"/>
        <a:ext cx="3337496" cy="1453160"/>
      </dsp:txXfrm>
    </dsp:sp>
    <dsp:sp modelId="{57360CBF-5F46-4541-8799-9E08204A9D8F}">
      <dsp:nvSpPr>
        <dsp:cNvPr id="0" name=""/>
        <dsp:cNvSpPr/>
      </dsp:nvSpPr>
      <dsp:spPr>
        <a:xfrm>
          <a:off x="197014" y="208549"/>
          <a:ext cx="1126506" cy="1689759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16667" b="16667"/>
          </a:stretch>
        </a:blipFill>
        <a:ln w="25400" cap="flat" cmpd="sng" algn="ctr">
          <a:solidFill>
            <a:schemeClr val="tx2">
              <a:lumMod val="5000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121AC1-7C17-471D-8770-D51D13DF8643}">
      <dsp:nvSpPr>
        <dsp:cNvPr id="0" name=""/>
        <dsp:cNvSpPr/>
      </dsp:nvSpPr>
      <dsp:spPr>
        <a:xfrm>
          <a:off x="8687673" y="356247"/>
          <a:ext cx="3040547" cy="1383602"/>
        </a:xfrm>
        <a:prstGeom prst="rect">
          <a:avLst/>
        </a:prstGeom>
        <a:solidFill>
          <a:srgbClr val="EEDACE">
            <a:alpha val="40000"/>
          </a:srgbClr>
        </a:solidFill>
        <a:ln w="9525" cap="flat" cmpd="sng" algn="ctr">
          <a:noFill/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828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Selbstmitleid</a:t>
          </a:r>
        </a:p>
      </dsp:txBody>
      <dsp:txXfrm>
        <a:off x="8687673" y="356247"/>
        <a:ext cx="3040547" cy="1383602"/>
      </dsp:txXfrm>
    </dsp:sp>
    <dsp:sp modelId="{E7E76957-7708-4783-8381-0CD78B60DAEA}">
      <dsp:nvSpPr>
        <dsp:cNvPr id="0" name=""/>
        <dsp:cNvSpPr/>
      </dsp:nvSpPr>
      <dsp:spPr>
        <a:xfrm>
          <a:off x="8467956" y="219917"/>
          <a:ext cx="1105780" cy="1601678"/>
        </a:xfrm>
        <a:prstGeom prst="rect">
          <a:avLst/>
        </a:prstGeom>
        <a:blipFill dpi="0"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16667" b="16667"/>
          </a:stretch>
        </a:blipFill>
        <a:ln w="25400" cap="flat" cmpd="sng" algn="ctr">
          <a:solidFill>
            <a:schemeClr val="tx2">
              <a:lumMod val="5000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037B2F-79D3-4803-8F04-8DD2E632C755}">
      <dsp:nvSpPr>
        <dsp:cNvPr id="0" name=""/>
        <dsp:cNvSpPr/>
      </dsp:nvSpPr>
      <dsp:spPr>
        <a:xfrm>
          <a:off x="4197204" y="312622"/>
          <a:ext cx="3842480" cy="1552405"/>
        </a:xfrm>
        <a:prstGeom prst="rect">
          <a:avLst/>
        </a:prstGeom>
        <a:solidFill>
          <a:srgbClr val="EEDACE">
            <a:alpha val="40000"/>
          </a:srgbClr>
        </a:solidFill>
        <a:ln w="9525" cap="flat" cmpd="sng" algn="ctr">
          <a:noFill/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0029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Mangelnde Selbstdisziplin </a:t>
          </a:r>
        </a:p>
      </dsp:txBody>
      <dsp:txXfrm>
        <a:off x="4197204" y="312622"/>
        <a:ext cx="3842480" cy="1552405"/>
      </dsp:txXfrm>
    </dsp:sp>
    <dsp:sp modelId="{5803F5E9-2CF5-421F-8CBB-C5B50732AC3A}">
      <dsp:nvSpPr>
        <dsp:cNvPr id="0" name=""/>
        <dsp:cNvSpPr/>
      </dsp:nvSpPr>
      <dsp:spPr>
        <a:xfrm>
          <a:off x="4040943" y="159870"/>
          <a:ext cx="1126506" cy="1743425"/>
        </a:xfrm>
        <a:prstGeom prst="rect">
          <a:avLst/>
        </a:prstGeom>
        <a:blipFill dpi="0"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16667" b="16667"/>
          </a:stretch>
        </a:blipFill>
        <a:ln w="25400" cap="flat" cmpd="sng" algn="ctr">
          <a:solidFill>
            <a:schemeClr val="tx2">
              <a:lumMod val="5000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EEB0A7-1F4B-4E17-BE19-BD34DE580BAE}">
      <dsp:nvSpPr>
        <dsp:cNvPr id="0" name=""/>
        <dsp:cNvSpPr/>
      </dsp:nvSpPr>
      <dsp:spPr>
        <a:xfrm>
          <a:off x="0" y="0"/>
          <a:ext cx="10058040" cy="1831046"/>
        </a:xfrm>
        <a:prstGeom prst="rect">
          <a:avLst/>
        </a:prstGeom>
        <a:solidFill>
          <a:srgbClr val="7A2352"/>
        </a:solidFill>
        <a:ln w="25400" cap="flat" cmpd="sng" algn="ctr">
          <a:noFill/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rPr>
            <a:t>Edukation</a:t>
          </a:r>
          <a:endParaRPr lang="de-DE" sz="1800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2194712" y="0"/>
        <a:ext cx="7863327" cy="1831046"/>
      </dsp:txXfrm>
    </dsp:sp>
    <dsp:sp modelId="{E9A7C482-38CD-4849-9AFD-F03917ACB431}">
      <dsp:nvSpPr>
        <dsp:cNvPr id="0" name=""/>
        <dsp:cNvSpPr/>
      </dsp:nvSpPr>
      <dsp:spPr>
        <a:xfrm>
          <a:off x="183104" y="183104"/>
          <a:ext cx="2011608" cy="1464836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13590" r="1359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341C91-07A1-46DA-B9E2-0BCD5AF9BE11}">
      <dsp:nvSpPr>
        <dsp:cNvPr id="0" name=""/>
        <dsp:cNvSpPr/>
      </dsp:nvSpPr>
      <dsp:spPr>
        <a:xfrm>
          <a:off x="0" y="2014150"/>
          <a:ext cx="10058040" cy="1831046"/>
        </a:xfrm>
        <a:prstGeom prst="rect">
          <a:avLst/>
        </a:prstGeom>
        <a:solidFill>
          <a:srgbClr val="7A2352"/>
        </a:solidFill>
        <a:ln w="25400" cap="flat" cmpd="sng" algn="ctr">
          <a:noFill/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rPr>
            <a:t>Kontakt</a:t>
          </a:r>
          <a:endParaRPr lang="de-DE" sz="1800" kern="1200" dirty="0">
            <a:effectLst/>
            <a:latin typeface="Roboto" panose="02000000000000000000" pitchFamily="2" charset="0"/>
            <a:ea typeface="Roboto" panose="02000000000000000000" pitchFamily="2" charset="0"/>
            <a:cs typeface="Times New Roman" panose="02020603050405020304" pitchFamily="18" charset="0"/>
          </a:endParaRPr>
        </a:p>
      </dsp:txBody>
      <dsp:txXfrm>
        <a:off x="2194712" y="2014150"/>
        <a:ext cx="7863327" cy="1831046"/>
      </dsp:txXfrm>
    </dsp:sp>
    <dsp:sp modelId="{28BC11EF-27A9-4E61-8919-3B54C13E0F53}">
      <dsp:nvSpPr>
        <dsp:cNvPr id="0" name=""/>
        <dsp:cNvSpPr/>
      </dsp:nvSpPr>
      <dsp:spPr>
        <a:xfrm>
          <a:off x="183104" y="2197255"/>
          <a:ext cx="2011608" cy="1464836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13590" r="1359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FC64A6-7117-48CB-B37B-DC5E60162BBB}">
      <dsp:nvSpPr>
        <dsp:cNvPr id="0" name=""/>
        <dsp:cNvSpPr/>
      </dsp:nvSpPr>
      <dsp:spPr>
        <a:xfrm>
          <a:off x="0" y="0"/>
          <a:ext cx="10058040" cy="1201917"/>
        </a:xfrm>
        <a:prstGeom prst="rect">
          <a:avLst/>
        </a:prstGeom>
        <a:solidFill>
          <a:srgbClr val="CBE2DB"/>
        </a:solidFill>
        <a:ln w="25400" cap="flat" cmpd="sng" algn="ctr">
          <a:noFill/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Beschäftigte und Führungskräfte über psychische Erkrankungen </a:t>
          </a:r>
          <a:br>
            <a:rPr lang="de-DE" sz="1800" kern="1200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</a:br>
          <a:r>
            <a:rPr lang="de-DE" sz="1800" b="1" kern="1200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aufklären</a:t>
          </a:r>
          <a:r>
            <a:rPr lang="de-DE" sz="1800" kern="1200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 und sie damit auch zum </a:t>
          </a:r>
          <a:r>
            <a:rPr lang="de-DE" sz="1800" b="1" kern="1200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Wahrnehmen</a:t>
          </a:r>
          <a:r>
            <a:rPr lang="de-DE" sz="1800" kern="1200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 eigener psychischer Belastungen </a:t>
          </a:r>
          <a:r>
            <a:rPr lang="de-DE" sz="1800" b="1" kern="1200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anregen</a:t>
          </a:r>
          <a:endParaRPr lang="de-DE" sz="1800" b="1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2131799" y="0"/>
        <a:ext cx="7926240" cy="1201917"/>
      </dsp:txXfrm>
    </dsp:sp>
    <dsp:sp modelId="{573B331E-9FAB-49E9-9609-D5DBA4846579}">
      <dsp:nvSpPr>
        <dsp:cNvPr id="0" name=""/>
        <dsp:cNvSpPr/>
      </dsp:nvSpPr>
      <dsp:spPr>
        <a:xfrm>
          <a:off x="120191" y="120191"/>
          <a:ext cx="2011608" cy="9615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26100" r="26100"/>
          </a:stretch>
        </a:blipFill>
        <a:ln w="25400" cap="flat" cmpd="sng" algn="ctr">
          <a:solidFill>
            <a:schemeClr val="tx2">
              <a:lumMod val="5000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EEB0A7-1F4B-4E17-BE19-BD34DE580BAE}">
      <dsp:nvSpPr>
        <dsp:cNvPr id="0" name=""/>
        <dsp:cNvSpPr/>
      </dsp:nvSpPr>
      <dsp:spPr>
        <a:xfrm>
          <a:off x="0" y="1322109"/>
          <a:ext cx="10058040" cy="1201917"/>
        </a:xfrm>
        <a:prstGeom prst="rect">
          <a:avLst/>
        </a:prstGeom>
        <a:solidFill>
          <a:srgbClr val="CBE2DB"/>
        </a:solidFill>
        <a:ln w="25400" cap="flat" cmpd="sng" algn="ctr">
          <a:noFill/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Den </a:t>
          </a:r>
          <a:r>
            <a:rPr lang="de-DE" sz="1800" b="1" kern="1200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Austausch</a:t>
          </a:r>
          <a:r>
            <a:rPr lang="de-DE" sz="1800" kern="1200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 über psychische Belastungen und Erkrankungen</a:t>
          </a:r>
          <a:br>
            <a:rPr lang="de-DE" sz="1800" kern="1200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</a:br>
          <a:r>
            <a:rPr lang="de-DE" sz="1800" kern="1200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unter Kolleg*innen </a:t>
          </a:r>
          <a:r>
            <a:rPr lang="de-DE" sz="1800" b="1" kern="1200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fördern</a:t>
          </a:r>
          <a:endParaRPr lang="de-DE" sz="1800" b="1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2131799" y="1322109"/>
        <a:ext cx="7926240" cy="1201917"/>
      </dsp:txXfrm>
    </dsp:sp>
    <dsp:sp modelId="{E9A7C482-38CD-4849-9AFD-F03917ACB431}">
      <dsp:nvSpPr>
        <dsp:cNvPr id="0" name=""/>
        <dsp:cNvSpPr/>
      </dsp:nvSpPr>
      <dsp:spPr>
        <a:xfrm>
          <a:off x="120191" y="1442301"/>
          <a:ext cx="2011608" cy="9615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26100" r="26100"/>
          </a:stretch>
        </a:blipFill>
        <a:ln w="25400" cap="flat" cmpd="sng" algn="ctr">
          <a:solidFill>
            <a:schemeClr val="tx2">
              <a:lumMod val="5000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341C91-07A1-46DA-B9E2-0BCD5AF9BE11}">
      <dsp:nvSpPr>
        <dsp:cNvPr id="0" name=""/>
        <dsp:cNvSpPr/>
      </dsp:nvSpPr>
      <dsp:spPr>
        <a:xfrm>
          <a:off x="0" y="2644218"/>
          <a:ext cx="10058040" cy="1201917"/>
        </a:xfrm>
        <a:prstGeom prst="rect">
          <a:avLst/>
        </a:prstGeom>
        <a:solidFill>
          <a:srgbClr val="CBE2DB"/>
        </a:solidFill>
        <a:ln w="25400" cap="flat" cmpd="sng" algn="ctr">
          <a:noFill/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solidFill>
                <a:schemeClr val="tx2">
                  <a:lumMod val="50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rPr>
            <a:t>Das </a:t>
          </a:r>
          <a:r>
            <a:rPr lang="de-DE" sz="1800" b="1" kern="1200" dirty="0">
              <a:solidFill>
                <a:schemeClr val="tx2">
                  <a:lumMod val="50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rPr>
            <a:t>Verhalten</a:t>
          </a:r>
          <a:r>
            <a:rPr lang="de-DE" sz="1800" kern="1200" dirty="0">
              <a:solidFill>
                <a:schemeClr val="tx2">
                  <a:lumMod val="50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rPr>
            <a:t> der Beschäftigten hin zu einem offeneren Umgang mit psychischen Belastungen und Erkrankungen </a:t>
          </a:r>
          <a:r>
            <a:rPr lang="de-DE" sz="1800" b="1" kern="1200" dirty="0">
              <a:solidFill>
                <a:schemeClr val="tx2">
                  <a:lumMod val="50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rPr>
            <a:t>verändern</a:t>
          </a:r>
          <a:endParaRPr lang="de-DE" sz="1800" b="1" kern="1200" dirty="0">
            <a:effectLst/>
            <a:latin typeface="Roboto" panose="02000000000000000000" pitchFamily="2" charset="0"/>
            <a:ea typeface="Roboto" panose="02000000000000000000" pitchFamily="2" charset="0"/>
            <a:cs typeface="Times New Roman" panose="02020603050405020304" pitchFamily="18" charset="0"/>
          </a:endParaRPr>
        </a:p>
      </dsp:txBody>
      <dsp:txXfrm>
        <a:off x="2131799" y="2644218"/>
        <a:ext cx="7926240" cy="1201917"/>
      </dsp:txXfrm>
    </dsp:sp>
    <dsp:sp modelId="{28BC11EF-27A9-4E61-8919-3B54C13E0F53}">
      <dsp:nvSpPr>
        <dsp:cNvPr id="0" name=""/>
        <dsp:cNvSpPr/>
      </dsp:nvSpPr>
      <dsp:spPr>
        <a:xfrm>
          <a:off x="120191" y="2764410"/>
          <a:ext cx="2011608" cy="9615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26100" r="26100"/>
          </a:stretch>
        </a:blipFill>
        <a:ln w="25400" cap="flat" cmpd="sng" algn="ctr">
          <a:solidFill>
            <a:schemeClr val="tx2">
              <a:lumMod val="5000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291983A5-1941-E78E-AD54-1B3EEE1E2C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7B94928-A96A-BA5F-1E67-D0FA927232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3E4A7-F695-4E92-B371-37CFC4C35189}" type="datetimeFigureOut">
              <a:rPr lang="de-DE" smtClean="0"/>
              <a:t>16.02.2026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98ED146-49A4-973B-36C9-DB53D5D68EA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3BBF326-7310-8AD0-07C1-CFBBA841BA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58C2D-0640-41A9-95E7-55B8EA5127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7713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4C5D5E"/>
                </a:solidFill>
                <a:latin typeface="Calibri"/>
              </a:rPr>
              <a:t>Click to move the slide</a:t>
            </a: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Click to edit the notes format</a:t>
            </a:r>
          </a:p>
        </p:txBody>
      </p:sp>
      <p:sp>
        <p:nvSpPr>
          <p:cNvPr id="15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&lt;header&gt;</a:t>
            </a:r>
          </a:p>
        </p:txBody>
      </p:sp>
      <p:sp>
        <p:nvSpPr>
          <p:cNvPr id="154" name="PlaceHolder 4"/>
          <p:cNvSpPr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algn="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  <p:sp>
        <p:nvSpPr>
          <p:cNvPr id="155" name="PlaceHolder 5"/>
          <p:cNvSpPr>
            <a:spLocks noGrp="1"/>
          </p:cNvSpPr>
          <p:nvPr>
            <p:ph type="ft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</a:p>
        </p:txBody>
      </p:sp>
      <p:sp>
        <p:nvSpPr>
          <p:cNvPr id="156" name="PlaceHolder 6"/>
          <p:cNvSpPr>
            <a:spLocks noGrp="1"/>
          </p:cNvSpPr>
          <p:nvPr>
            <p:ph type="sldNum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algn="r">
              <a:buNone/>
            </a:pPr>
            <a:fld id="{23F6BFE7-C850-422A-93E0-3A248CF1A703}" type="slidenum">
              <a:rPr lang="en-US" sz="1400" b="0" strike="noStrike" spc="-1">
                <a:solidFill>
                  <a:srgbClr val="000000"/>
                </a:solidFill>
                <a:latin typeface="Calibri"/>
              </a:rPr>
              <a:t>‹Nr.›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E5D4B0-3589-44A0-DC8B-F839A931D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17E5461-BB2C-6690-A737-49784104B6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2678059-E524-742A-3627-2018F91022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A25F802-AC40-8C14-146D-EE6DFB95D033}"/>
              </a:ext>
            </a:extLst>
          </p:cNvPr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algn="r">
              <a:buNone/>
            </a:pPr>
            <a:fld id="{23F6BFE7-C850-422A-93E0-3A248CF1A703}" type="slidenum">
              <a:rPr lang="en-US" sz="1400" b="0" strike="noStrike" spc="-1" smtClean="0">
                <a:solidFill>
                  <a:srgbClr val="000000"/>
                </a:solidFill>
                <a:latin typeface="Calibri"/>
              </a:rPr>
              <a:t>1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6304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8426C-70D9-464A-8801-27DDEEBFD717}" type="slidenum">
              <a:rPr lang="de-DE" altLang="de-DE" smtClean="0"/>
              <a:pPr/>
              <a:t>20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01225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algn="r">
              <a:buNone/>
            </a:pPr>
            <a:fld id="{23F6BFE7-C850-422A-93E0-3A248CF1A703}" type="slidenum">
              <a:rPr lang="en-US" sz="1400" b="0" strike="noStrike" spc="-1" smtClean="0">
                <a:solidFill>
                  <a:srgbClr val="000000"/>
                </a:solidFill>
                <a:latin typeface="Calibri"/>
              </a:rPr>
              <a:t>21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5476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8426C-70D9-464A-8801-27DDEEBFD717}" type="slidenum">
              <a:rPr lang="de-DE" altLang="de-DE" smtClean="0"/>
              <a:pPr/>
              <a:t>22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34614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8426C-70D9-464A-8801-27DDEEBFD717}" type="slidenum">
              <a:rPr lang="de-DE" altLang="de-DE" smtClean="0"/>
              <a:pPr/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90632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8426C-70D9-464A-8801-27DDEEBFD717}" type="slidenum">
              <a:rPr lang="de-DE" altLang="de-DE" smtClean="0"/>
              <a:pPr/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91470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8426C-70D9-464A-8801-27DDEEBFD717}" type="slidenum">
              <a:rPr lang="de-DE" altLang="de-DE" smtClean="0"/>
              <a:pPr/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89729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F35A0-EA46-7F85-8D33-B60F5303C2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DA5EEB8-3D37-EEC0-DEED-184048F5D1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412084C-4895-865A-CB18-4B4006FF89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2F1D66F-ECDE-828B-F3C7-2EDA07D78D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8426C-70D9-464A-8801-27DDEEBFD717}" type="slidenum">
              <a:rPr lang="de-DE" altLang="de-DE" smtClean="0"/>
              <a:pPr/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45028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8426C-70D9-464A-8801-27DDEEBFD717}" type="slidenum">
              <a:rPr lang="de-DE" altLang="de-DE" smtClean="0"/>
              <a:pPr/>
              <a:t>13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28545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8426C-70D9-464A-8801-27DDEEBFD717}" type="slidenum">
              <a:rPr lang="de-DE" altLang="de-DE" smtClean="0"/>
              <a:pPr/>
              <a:t>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6428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8426C-70D9-464A-8801-27DDEEBFD717}" type="slidenum">
              <a:rPr lang="de-DE" altLang="de-DE" smtClean="0"/>
              <a:pPr/>
              <a:t>16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09947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8426C-70D9-464A-8801-27DDEEBFD717}" type="slidenum">
              <a:rPr lang="de-DE" altLang="de-DE" smtClean="0"/>
              <a:pPr/>
              <a:t>18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84464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27040" y="279720"/>
            <a:ext cx="10058040" cy="1059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4C5D5E"/>
              </a:solidFill>
              <a:latin typeface="Calibri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527040" y="1989000"/>
            <a:ext cx="9817200" cy="1663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728B8D"/>
              </a:solidFill>
              <a:latin typeface="Calibri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527040" y="3811320"/>
            <a:ext cx="9817200" cy="1663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728B8D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527040" y="279720"/>
            <a:ext cx="10058040" cy="1059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4C5D5E"/>
              </a:solid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/>
          </p:nvPr>
        </p:nvSpPr>
        <p:spPr>
          <a:xfrm>
            <a:off x="527040" y="1989000"/>
            <a:ext cx="4790520" cy="1663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728B8D"/>
              </a:solid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/>
          </p:nvPr>
        </p:nvSpPr>
        <p:spPr>
          <a:xfrm>
            <a:off x="5557320" y="1989000"/>
            <a:ext cx="4790520" cy="1663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728B8D"/>
              </a:solidFill>
              <a:latin typeface="Calibri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/>
          </p:nvPr>
        </p:nvSpPr>
        <p:spPr>
          <a:xfrm>
            <a:off x="527040" y="3811320"/>
            <a:ext cx="4790520" cy="1663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728B8D"/>
              </a:solidFill>
              <a:latin typeface="Calibri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/>
          </p:nvPr>
        </p:nvSpPr>
        <p:spPr>
          <a:xfrm>
            <a:off x="5557320" y="3811320"/>
            <a:ext cx="4790520" cy="1663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728B8D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27040" y="279720"/>
            <a:ext cx="10058040" cy="1059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4C5D5E"/>
              </a:solid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527040" y="1989000"/>
            <a:ext cx="3160800" cy="1663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728B8D"/>
              </a:solidFill>
              <a:latin typeface="Calibri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3846240" y="1989000"/>
            <a:ext cx="3160800" cy="1663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728B8D"/>
              </a:solidFill>
              <a:latin typeface="Calibri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/>
          </p:nvPr>
        </p:nvSpPr>
        <p:spPr>
          <a:xfrm>
            <a:off x="7165440" y="1989000"/>
            <a:ext cx="3160800" cy="1663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728B8D"/>
              </a:solidFill>
              <a:latin typeface="Calibri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/>
          </p:nvPr>
        </p:nvSpPr>
        <p:spPr>
          <a:xfrm>
            <a:off x="527040" y="3811320"/>
            <a:ext cx="3160800" cy="1663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728B8D"/>
              </a:solidFill>
              <a:latin typeface="Calibri"/>
            </a:endParaRPr>
          </a:p>
        </p:txBody>
      </p:sp>
      <p:sp>
        <p:nvSpPr>
          <p:cNvPr id="49" name="PlaceHolder 6"/>
          <p:cNvSpPr>
            <a:spLocks noGrp="1"/>
          </p:cNvSpPr>
          <p:nvPr>
            <p:ph/>
          </p:nvPr>
        </p:nvSpPr>
        <p:spPr>
          <a:xfrm>
            <a:off x="3846240" y="3811320"/>
            <a:ext cx="3160800" cy="1663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728B8D"/>
              </a:solidFill>
              <a:latin typeface="Calibri"/>
            </a:endParaRPr>
          </a:p>
        </p:txBody>
      </p:sp>
      <p:sp>
        <p:nvSpPr>
          <p:cNvPr id="50" name="PlaceHolder 7"/>
          <p:cNvSpPr>
            <a:spLocks noGrp="1"/>
          </p:cNvSpPr>
          <p:nvPr>
            <p:ph/>
          </p:nvPr>
        </p:nvSpPr>
        <p:spPr>
          <a:xfrm>
            <a:off x="7165440" y="3811320"/>
            <a:ext cx="3160800" cy="1663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728B8D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0" y="279839"/>
            <a:ext cx="10058400" cy="1060012"/>
          </a:xfrm>
          <a:prstGeom prst="rect">
            <a:avLst/>
          </a:prstGeom>
        </p:spPr>
        <p:txBody>
          <a:bodyPr anchor="ctr"/>
          <a:lstStyle>
            <a:lvl1pPr marL="0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0" y="1988840"/>
            <a:ext cx="9817422" cy="3488598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/>
              <a:buChar char="•"/>
              <a:defRPr>
                <a:solidFill>
                  <a:schemeClr val="tx1"/>
                </a:solidFill>
              </a:defRPr>
            </a:lvl1pPr>
            <a:lvl2pPr marL="544068" indent="-342900">
              <a:buFont typeface="Arial"/>
              <a:buChar char="•"/>
              <a:defRPr/>
            </a:lvl2pPr>
            <a:lvl3pPr marL="669798" indent="-285750">
              <a:buFont typeface="Arial"/>
              <a:buChar char="•"/>
              <a:defRPr/>
            </a:lvl3pPr>
            <a:lvl4pPr marL="852678" indent="-285750">
              <a:buFont typeface="Arial"/>
              <a:buChar char="•"/>
              <a:defRPr/>
            </a:lvl4pPr>
            <a:lvl5pPr marL="1035558" indent="-285750">
              <a:buFont typeface="Arial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6AB4FE7-5539-4A02-97C5-09730D4919B4}"/>
              </a:ext>
            </a:extLst>
          </p:cNvPr>
          <p:cNvSpPr txBox="1">
            <a:spLocks/>
          </p:cNvSpPr>
          <p:nvPr userDrawn="1"/>
        </p:nvSpPr>
        <p:spPr>
          <a:xfrm>
            <a:off x="11496600" y="188640"/>
            <a:ext cx="695400" cy="57606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61C5F84-9AAF-B641-B463-43E57DC75917}"/>
              </a:ext>
            </a:extLst>
          </p:cNvPr>
          <p:cNvSpPr txBox="1">
            <a:spLocks/>
          </p:cNvSpPr>
          <p:nvPr userDrawn="1"/>
        </p:nvSpPr>
        <p:spPr>
          <a:xfrm>
            <a:off x="11649000" y="341040"/>
            <a:ext cx="695400" cy="57606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4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27040" y="279720"/>
            <a:ext cx="10058040" cy="1059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4C5D5E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subTitle"/>
          </p:nvPr>
        </p:nvSpPr>
        <p:spPr>
          <a:xfrm>
            <a:off x="527040" y="1989000"/>
            <a:ext cx="9817200" cy="348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527040" y="279720"/>
            <a:ext cx="10058040" cy="1059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4C5D5E"/>
              </a:solidFill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527040" y="1989000"/>
            <a:ext cx="9817200" cy="348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728B8D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27040" y="279720"/>
            <a:ext cx="10058040" cy="1059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4C5D5E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527040" y="1989000"/>
            <a:ext cx="4790520" cy="348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728B8D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557320" y="1989000"/>
            <a:ext cx="4790520" cy="348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728B8D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27040" y="279720"/>
            <a:ext cx="10058040" cy="1059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4C5D5E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subTitle"/>
          </p:nvPr>
        </p:nvSpPr>
        <p:spPr>
          <a:xfrm>
            <a:off x="527040" y="279720"/>
            <a:ext cx="10058040" cy="491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27040" y="279720"/>
            <a:ext cx="10058040" cy="1059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4C5D5E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527040" y="1989000"/>
            <a:ext cx="4790520" cy="1663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728B8D"/>
              </a:solid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5557320" y="1989000"/>
            <a:ext cx="4790520" cy="348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728B8D"/>
              </a:solidFill>
              <a:latin typeface="Calibri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527040" y="3811320"/>
            <a:ext cx="4790520" cy="1663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728B8D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527040" y="279720"/>
            <a:ext cx="10058040" cy="1059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4C5D5E"/>
              </a:solid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527040" y="1989000"/>
            <a:ext cx="4790520" cy="348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728B8D"/>
              </a:solid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5557320" y="1989000"/>
            <a:ext cx="4790520" cy="1663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728B8D"/>
              </a:solidFill>
              <a:latin typeface="Calibri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5557320" y="3811320"/>
            <a:ext cx="4790520" cy="1663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728B8D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27040" y="279720"/>
            <a:ext cx="10058040" cy="1059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4C5D5E"/>
              </a:solidFill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527040" y="1989000"/>
            <a:ext cx="4790520" cy="1663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728B8D"/>
              </a:solidFill>
              <a:latin typeface="Calibri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5557320" y="1989000"/>
            <a:ext cx="4790520" cy="1663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728B8D"/>
              </a:solidFill>
              <a:latin typeface="Calibri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527040" y="3811320"/>
            <a:ext cx="9817200" cy="1663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728B8D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>
            <a:extLst>
              <a:ext uri="{FF2B5EF4-FFF2-40B4-BE49-F238E27FC236}">
                <a16:creationId xmlns:a16="http://schemas.microsoft.com/office/drawing/2014/main" id="{09575E5C-4BD9-AD5E-BD5A-62A035FEDAC8}"/>
              </a:ext>
            </a:extLst>
          </p:cNvPr>
          <p:cNvSpPr/>
          <p:nvPr userDrawn="1"/>
        </p:nvSpPr>
        <p:spPr>
          <a:xfrm flipV="1">
            <a:off x="0" y="6152772"/>
            <a:ext cx="12195780" cy="705228"/>
          </a:xfrm>
          <a:prstGeom prst="rect">
            <a:avLst/>
          </a:prstGeom>
          <a:solidFill>
            <a:srgbClr val="F8F6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en-US" sz="1800" b="0" strike="noStrike" spc="-1" dirty="0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5" name="Rectangle 6" hidden="1"/>
          <p:cNvSpPr/>
          <p:nvPr/>
        </p:nvSpPr>
        <p:spPr>
          <a:xfrm>
            <a:off x="0" y="0"/>
            <a:ext cx="12191760" cy="17002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Rectangle 11" hidden="1"/>
          <p:cNvSpPr/>
          <p:nvPr/>
        </p:nvSpPr>
        <p:spPr>
          <a:xfrm>
            <a:off x="0" y="1700640"/>
            <a:ext cx="12191760" cy="4464000"/>
          </a:xfrm>
          <a:prstGeom prst="rect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endParaRPr lang="de-DE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" name="Rectangle 9" hidden="1"/>
          <p:cNvSpPr/>
          <p:nvPr/>
        </p:nvSpPr>
        <p:spPr>
          <a:xfrm>
            <a:off x="11502720" y="-44280"/>
            <a:ext cx="431640" cy="64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st="25455" dir="2700000" algn="br" rotWithShape="0">
              <a:srgbClr val="000000">
                <a:alpha val="6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en-US" sz="1800" b="0" strike="noStrike" spc="-1">
              <a:solidFill>
                <a:srgbClr val="698B8B"/>
              </a:solidFill>
              <a:latin typeface="Calibri"/>
            </a:endParaRPr>
          </a:p>
        </p:txBody>
      </p:sp>
      <p:sp>
        <p:nvSpPr>
          <p:cNvPr id="5" name="Slide Number Placeholder 5" hidden="1"/>
          <p:cNvSpPr/>
          <p:nvPr/>
        </p:nvSpPr>
        <p:spPr>
          <a:xfrm>
            <a:off x="11574720" y="171720"/>
            <a:ext cx="695160" cy="575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fld id="{82721336-6356-46D3-BAC5-C743A99F3CD7}" type="slidenum">
              <a:rPr lang="en-US" sz="1800" b="1" strike="noStrike" spc="-1">
                <a:solidFill>
                  <a:srgbClr val="FFFFFF"/>
                </a:solidFill>
                <a:latin typeface="Calibri"/>
              </a:rPr>
              <a:t>‹Nr.›</a:t>
            </a:fld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Grafik 3"/>
          <p:cNvPicPr/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375" b="98438" l="3627" r="94819">
                        <a14:foregroundMark x1="4663" y1="20313" x2="4663" y2="20313"/>
                        <a14:foregroundMark x1="18653" y1="92188" x2="18653" y2="92188"/>
                        <a14:foregroundMark x1="34715" y1="39063" x2="34715" y2="39063"/>
                        <a14:foregroundMark x1="84456" y1="51563" x2="84456" y2="51563"/>
                        <a14:foregroundMark x1="92228" y1="85938" x2="92228" y2="85938"/>
                        <a14:foregroundMark x1="92746" y1="82813" x2="92746" y2="82813"/>
                        <a14:foregroundMark x1="94819" y1="82813" x2="94819" y2="82813"/>
                        <a14:foregroundMark x1="5181" y1="78125" x2="5181" y2="78125"/>
                        <a14:foregroundMark x1="17617" y1="96875" x2="17617" y2="96875"/>
                        <a14:foregroundMark x1="17098" y1="98438" x2="17098" y2="98438"/>
                      </a14:backgroundRemoval>
                    </a14:imgEffect>
                  </a14:imgLayer>
                </a14:imgProps>
              </a:ext>
            </a:extLst>
          </a:blip>
          <a:stretch/>
        </p:blipFill>
        <p:spPr>
          <a:xfrm>
            <a:off x="9733280" y="6397440"/>
            <a:ext cx="732880" cy="244074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" name="Rectangle 3"/>
          <p:cNvSpPr/>
          <p:nvPr/>
        </p:nvSpPr>
        <p:spPr>
          <a:xfrm>
            <a:off x="-3780" y="0"/>
            <a:ext cx="12195780" cy="6157732"/>
          </a:xfrm>
          <a:prstGeom prst="rect">
            <a:avLst/>
          </a:prstGeom>
          <a:solidFill>
            <a:srgbClr val="F8F6F0"/>
          </a:solidFill>
          <a:ln>
            <a:noFill/>
          </a:ln>
          <a:effectLst>
            <a:outerShdw blurRad="247692" dist="25455" dir="2700000" algn="br" rotWithShape="0">
              <a:srgbClr val="000000">
                <a:alpha val="6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en-US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8" name="Picture 17"/>
          <p:cNvPicPr/>
          <p:nvPr/>
        </p:nvPicPr>
        <p:blipFill>
          <a:blip r:embed="rId17"/>
          <a:stretch/>
        </p:blipFill>
        <p:spPr>
          <a:xfrm>
            <a:off x="13584960" y="620640"/>
            <a:ext cx="4897080" cy="1272600"/>
          </a:xfrm>
          <a:prstGeom prst="rect">
            <a:avLst/>
          </a:prstGeom>
          <a:ln w="0">
            <a:noFill/>
          </a:ln>
        </p:spPr>
      </p:pic>
      <p:sp>
        <p:nvSpPr>
          <p:cNvPr id="9" name="Slide Number Placeholder 5"/>
          <p:cNvSpPr/>
          <p:nvPr/>
        </p:nvSpPr>
        <p:spPr>
          <a:xfrm>
            <a:off x="11574720" y="171720"/>
            <a:ext cx="695160" cy="575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endParaRPr lang="en-US" sz="1800" b="1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4C5D5E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728B8D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4C5D5E"/>
                </a:solidFill>
                <a:latin typeface="Calibri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4C5D5E"/>
                </a:solidFill>
                <a:latin typeface="Calibri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4C5D5E"/>
                </a:solidFill>
                <a:latin typeface="Calibri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C5D5E"/>
                </a:solidFill>
                <a:latin typeface="Calibri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C5D5E"/>
                </a:solidFill>
                <a:latin typeface="Calibri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C5D5E"/>
                </a:solidFill>
                <a:latin typeface="Calibri"/>
              </a:rPr>
              <a:t>Seventh Outline Level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12E4B22F-F84C-6BE8-BC0A-CBD7EF53068A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96893" y="6217223"/>
            <a:ext cx="1532883" cy="579288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DF7A6939-7BCD-AEDA-90BC-06D18C4982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4351" y="6324252"/>
            <a:ext cx="950289" cy="4122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F7323AF6-9501-684E-3F3E-D608B9D9DBF0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786464" y="6229127"/>
            <a:ext cx="280410" cy="5922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DAC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6BE47C-8351-99B6-6AF3-A0AB53F36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el 6">
            <a:extLst>
              <a:ext uri="{FF2B5EF4-FFF2-40B4-BE49-F238E27FC236}">
                <a16:creationId xmlns:a16="http://schemas.microsoft.com/office/drawing/2014/main" id="{6686AAAB-6D49-E69B-DA96-8E95DD127A04}"/>
              </a:ext>
            </a:extLst>
          </p:cNvPr>
          <p:cNvSpPr/>
          <p:nvPr/>
        </p:nvSpPr>
        <p:spPr>
          <a:xfrm>
            <a:off x="1353875" y="2096324"/>
            <a:ext cx="6762710" cy="388323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99000"/>
              </a:lnSpc>
            </a:pPr>
            <a:r>
              <a:rPr lang="de-DE" sz="4400" b="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„Es ist normal, verschieden zu sein“</a:t>
            </a:r>
          </a:p>
          <a:p>
            <a:pPr>
              <a:lnSpc>
                <a:spcPct val="99000"/>
              </a:lnSpc>
            </a:pPr>
            <a:br>
              <a:rPr sz="24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de-DE" sz="2400" b="0" i="1" dirty="0">
                <a:solidFill>
                  <a:schemeClr val="tx2">
                    <a:lumMod val="50000"/>
                  </a:schemeClr>
                </a:solidFill>
                <a:effectLst/>
                <a:latin typeface="Roboto Thin" panose="02000000000000000000" pitchFamily="2" charset="0"/>
                <a:ea typeface="Roboto Thin" panose="02000000000000000000" pitchFamily="2" charset="0"/>
              </a:rPr>
              <a:t>Anti-Stigma-Kampagne im Projekt </a:t>
            </a:r>
            <a:r>
              <a:rPr lang="de-DE" sz="2400" b="0" i="1" dirty="0" err="1">
                <a:solidFill>
                  <a:schemeClr val="tx2">
                    <a:lumMod val="50000"/>
                  </a:schemeClr>
                </a:solidFill>
                <a:effectLst/>
                <a:latin typeface="Roboto Thin" panose="02000000000000000000" pitchFamily="2" charset="0"/>
                <a:ea typeface="Roboto Thin" panose="02000000000000000000" pitchFamily="2" charset="0"/>
              </a:rPr>
              <a:t>BEMpsy</a:t>
            </a:r>
            <a:endParaRPr lang="en-US" sz="2400" i="1" strike="noStrike" spc="-1" dirty="0">
              <a:solidFill>
                <a:schemeClr val="tx2">
                  <a:lumMod val="50000"/>
                </a:schemeClr>
              </a:solidFill>
              <a:latin typeface="Roboto Thin" panose="02000000000000000000" pitchFamily="2" charset="0"/>
              <a:ea typeface="Roboto Thin" panose="02000000000000000000" pitchFamily="2" charset="0"/>
            </a:endParaRPr>
          </a:p>
          <a:p>
            <a:pPr>
              <a:lnSpc>
                <a:spcPct val="99000"/>
              </a:lnSpc>
              <a:buNone/>
            </a:pPr>
            <a:endParaRPr lang="en-US" sz="4400" b="0" strike="noStrike" spc="-1" dirty="0">
              <a:solidFill>
                <a:schemeClr val="accent6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16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465FC-EF99-2333-E7ED-0B3372F5A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Roboto" panose="02000000000000000000" pitchFamily="2" charset="0"/>
                <a:ea typeface="Roboto" panose="02000000000000000000" pitchFamily="2" charset="0"/>
              </a:rPr>
              <a:t>Abbau von Stigma </a:t>
            </a:r>
          </a:p>
        </p:txBody>
      </p:sp>
      <p:graphicFrame>
        <p:nvGraphicFramePr>
          <p:cNvPr id="17" name="Diagramm 16">
            <a:extLst>
              <a:ext uri="{FF2B5EF4-FFF2-40B4-BE49-F238E27FC236}">
                <a16:creationId xmlns:a16="http://schemas.microsoft.com/office/drawing/2014/main" id="{7BE60241-621E-FFD1-9EF2-4AA6525D74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6450916"/>
              </p:ext>
            </p:extLst>
          </p:nvPr>
        </p:nvGraphicFramePr>
        <p:xfrm>
          <a:off x="1066980" y="1625865"/>
          <a:ext cx="10058040" cy="3846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Textfeld 17">
            <a:extLst>
              <a:ext uri="{FF2B5EF4-FFF2-40B4-BE49-F238E27FC236}">
                <a16:creationId xmlns:a16="http://schemas.microsoft.com/office/drawing/2014/main" id="{B6A5AC7B-8BAE-B76B-711F-D7170F4E4454}"/>
              </a:ext>
            </a:extLst>
          </p:cNvPr>
          <p:cNvSpPr txBox="1"/>
          <p:nvPr/>
        </p:nvSpPr>
        <p:spPr>
          <a:xfrm>
            <a:off x="6096000" y="5681996"/>
            <a:ext cx="56776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i="1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Quelle: Rüsch, Das Stigma psychischer Erkrankung</a:t>
            </a:r>
            <a:r>
              <a:rPr lang="de-DE" sz="1100" i="1" dirty="0">
                <a:latin typeface="Roboto" panose="02000000000000000000" pitchFamily="2" charset="0"/>
                <a:ea typeface="Roboto" panose="02000000000000000000" pitchFamily="2" charset="0"/>
              </a:rPr>
              <a:t>, 2020</a:t>
            </a:r>
          </a:p>
        </p:txBody>
      </p:sp>
    </p:spTree>
    <p:extLst>
      <p:ext uri="{BB962C8B-B14F-4D97-AF65-F5344CB8AC3E}">
        <p14:creationId xmlns:p14="http://schemas.microsoft.com/office/powerpoint/2010/main" val="1214104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526240-FA65-353D-DD9A-187BA699A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81DEA138-C73B-A639-265F-22FDECAFFC7F}"/>
              </a:ext>
            </a:extLst>
          </p:cNvPr>
          <p:cNvSpPr/>
          <p:nvPr/>
        </p:nvSpPr>
        <p:spPr>
          <a:xfrm>
            <a:off x="0" y="1"/>
            <a:ext cx="4894730" cy="6164132"/>
          </a:xfrm>
          <a:prstGeom prst="rect">
            <a:avLst/>
          </a:prstGeom>
          <a:solidFill>
            <a:srgbClr val="5675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itel 6">
            <a:extLst>
              <a:ext uri="{FF2B5EF4-FFF2-40B4-BE49-F238E27FC236}">
                <a16:creationId xmlns:a16="http://schemas.microsoft.com/office/drawing/2014/main" id="{14842FF0-CF99-E25A-DD64-0048EE909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260350"/>
            <a:ext cx="4032448" cy="1056413"/>
          </a:xfrm>
        </p:spPr>
        <p:txBody>
          <a:bodyPr/>
          <a:lstStyle/>
          <a:p>
            <a:r>
              <a:rPr lang="de-DE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Agenda</a:t>
            </a:r>
            <a:r>
              <a:rPr lang="de-DE" dirty="0">
                <a:latin typeface="Roboto" panose="02000000000000000000" pitchFamily="2" charset="0"/>
                <a:ea typeface="Roboto" panose="02000000000000000000" pitchFamily="2" charset="0"/>
              </a:rPr>
              <a:t>	</a:t>
            </a:r>
          </a:p>
        </p:txBody>
      </p:sp>
      <p:sp>
        <p:nvSpPr>
          <p:cNvPr id="2" name="Inhaltsplatzhalter 7">
            <a:extLst>
              <a:ext uri="{FF2B5EF4-FFF2-40B4-BE49-F238E27FC236}">
                <a16:creationId xmlns:a16="http://schemas.microsoft.com/office/drawing/2014/main" id="{954A603E-C2D7-3555-BCB2-A4936EDB4BAD}"/>
              </a:ext>
            </a:extLst>
          </p:cNvPr>
          <p:cNvSpPr txBox="1">
            <a:spLocks/>
          </p:cNvSpPr>
          <p:nvPr/>
        </p:nvSpPr>
        <p:spPr>
          <a:xfrm>
            <a:off x="5591944" y="1196752"/>
            <a:ext cx="6192687" cy="482453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560" indent="-457200">
              <a:lnSpc>
                <a:spcPct val="100000"/>
              </a:lnSpc>
              <a:spcAft>
                <a:spcPts val="12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de-DE" b="1" spc="-1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Stigma psychischer Beeinträchtigung </a:t>
            </a:r>
          </a:p>
          <a:p>
            <a:pPr marL="457560" indent="-457200">
              <a:lnSpc>
                <a:spcPct val="100000"/>
              </a:lnSpc>
              <a:spcAft>
                <a:spcPts val="12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de-DE" b="1" spc="-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Wie knacken wir das Tabu?         </a:t>
            </a:r>
            <a:r>
              <a:rPr lang="de-DE" sz="2400" i="1" spc="-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Die Anti-Stigma-Kampagne im Projekt </a:t>
            </a:r>
            <a:r>
              <a:rPr lang="de-DE" sz="2400" i="1" spc="-1" dirty="0" err="1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BEMpsy</a:t>
            </a:r>
            <a:endParaRPr lang="de-DE" sz="2400" i="1" spc="-1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662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E6EBB2-452C-0952-3453-41A179A865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3051B2-8C3E-5CBF-25B1-007D6F91A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Ziele der Kampagne</a:t>
            </a: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B7A40F06-1A54-DED0-6E61-91CDCE29EA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3601130"/>
              </p:ext>
            </p:extLst>
          </p:nvPr>
        </p:nvGraphicFramePr>
        <p:xfrm>
          <a:off x="1066980" y="1625865"/>
          <a:ext cx="10058040" cy="3846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5116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27457D-8B21-1708-E7AE-D30E4AE10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Schritte der Kampagne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56FCE7-D55E-BA24-551A-95294B9C3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050" y="1988840"/>
            <a:ext cx="7487088" cy="2092342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de-DE" sz="2400" dirty="0">
                <a:latin typeface="Roboto" panose="02000000000000000000" pitchFamily="2" charset="0"/>
                <a:ea typeface="Roboto" panose="02000000000000000000" pitchFamily="2" charset="0"/>
              </a:rPr>
              <a:t>Schritt: </a:t>
            </a:r>
            <a:r>
              <a:rPr lang="de-DE" sz="2400" b="1" dirty="0">
                <a:latin typeface="Roboto" panose="02000000000000000000" pitchFamily="2" charset="0"/>
                <a:ea typeface="Roboto" panose="02000000000000000000" pitchFamily="2" charset="0"/>
              </a:rPr>
              <a:t>Umsetzung</a:t>
            </a:r>
          </a:p>
          <a:p>
            <a:pPr marL="457200" indent="-457200">
              <a:buAutoNum type="arabicPeriod"/>
            </a:pPr>
            <a:r>
              <a:rPr lang="de-DE" sz="2400" dirty="0">
                <a:latin typeface="Roboto" panose="02000000000000000000" pitchFamily="2" charset="0"/>
                <a:ea typeface="Roboto" panose="02000000000000000000" pitchFamily="2" charset="0"/>
              </a:rPr>
              <a:t>Schritt: </a:t>
            </a:r>
            <a:r>
              <a:rPr lang="de-DE" sz="2400" b="1" dirty="0">
                <a:latin typeface="Roboto" panose="02000000000000000000" pitchFamily="2" charset="0"/>
                <a:ea typeface="Roboto" panose="02000000000000000000" pitchFamily="2" charset="0"/>
              </a:rPr>
              <a:t>Edukation</a:t>
            </a:r>
          </a:p>
          <a:p>
            <a:pPr marL="457200" indent="-457200">
              <a:buAutoNum type="arabicPeriod"/>
            </a:pPr>
            <a:r>
              <a:rPr lang="de-DE" sz="2400" dirty="0">
                <a:latin typeface="Roboto" panose="02000000000000000000" pitchFamily="2" charset="0"/>
                <a:ea typeface="Roboto" panose="02000000000000000000" pitchFamily="2" charset="0"/>
              </a:rPr>
              <a:t>Schritt: </a:t>
            </a:r>
            <a:r>
              <a:rPr lang="de-DE" sz="2400" b="1" dirty="0">
                <a:latin typeface="Roboto" panose="02000000000000000000" pitchFamily="2" charset="0"/>
                <a:ea typeface="Roboto" panose="02000000000000000000" pitchFamily="2" charset="0"/>
              </a:rPr>
              <a:t>Kontakt</a:t>
            </a:r>
          </a:p>
          <a:p>
            <a:pPr marL="457200" indent="-457200">
              <a:buAutoNum type="arabicPeriod"/>
            </a:pPr>
            <a:r>
              <a:rPr lang="de-DE" sz="2400" dirty="0">
                <a:latin typeface="Roboto" panose="02000000000000000000" pitchFamily="2" charset="0"/>
                <a:ea typeface="Roboto" panose="02000000000000000000" pitchFamily="2" charset="0"/>
              </a:rPr>
              <a:t>Schritt: </a:t>
            </a:r>
            <a:r>
              <a:rPr lang="de-DE" sz="2400" b="1" dirty="0">
                <a:latin typeface="Roboto" panose="02000000000000000000" pitchFamily="2" charset="0"/>
                <a:ea typeface="Roboto" panose="02000000000000000000" pitchFamily="2" charset="0"/>
              </a:rPr>
              <a:t>Evaluation</a:t>
            </a:r>
          </a:p>
        </p:txBody>
      </p:sp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A157A40D-5909-CA65-BAD5-720A2FD03CAC}"/>
              </a:ext>
            </a:extLst>
          </p:cNvPr>
          <p:cNvSpPr/>
          <p:nvPr/>
        </p:nvSpPr>
        <p:spPr>
          <a:xfrm rot="5400000" flipH="1" flipV="1">
            <a:off x="7514701" y="1765461"/>
            <a:ext cx="1400176" cy="1667633"/>
          </a:xfrm>
          <a:custGeom>
            <a:avLst/>
            <a:gdLst>
              <a:gd name="connsiteX0" fmla="*/ 1400176 w 1400176"/>
              <a:gd name="connsiteY0" fmla="*/ 1541619 h 1667633"/>
              <a:gd name="connsiteX1" fmla="*/ 1004132 w 1400176"/>
              <a:gd name="connsiteY1" fmla="*/ 1667633 h 1667633"/>
              <a:gd name="connsiteX2" fmla="*/ 635608 w 1400176"/>
              <a:gd name="connsiteY2" fmla="*/ 1550375 h 1667633"/>
              <a:gd name="connsiteX3" fmla="*/ 636039 w 1400176"/>
              <a:gd name="connsiteY3" fmla="*/ 1541620 h 1667633"/>
              <a:gd name="connsiteX4" fmla="*/ 25902 w 1400176"/>
              <a:gd name="connsiteY4" fmla="*/ 773514 h 1667633"/>
              <a:gd name="connsiteX5" fmla="*/ 2887 w 1400176"/>
              <a:gd name="connsiteY5" fmla="*/ 769910 h 1667633"/>
              <a:gd name="connsiteX6" fmla="*/ 123929 w 1400176"/>
              <a:gd name="connsiteY6" fmla="*/ 389491 h 1667633"/>
              <a:gd name="connsiteX7" fmla="*/ 0 w 1400176"/>
              <a:gd name="connsiteY7" fmla="*/ 0 h 1667633"/>
              <a:gd name="connsiteX8" fmla="*/ 28158 w 1400176"/>
              <a:gd name="connsiteY8" fmla="*/ 1440 h 1667633"/>
              <a:gd name="connsiteX9" fmla="*/ 1400176 w 1400176"/>
              <a:gd name="connsiteY9" fmla="*/ 1541619 h 1667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0176" h="1667633">
                <a:moveTo>
                  <a:pt x="1400176" y="1541619"/>
                </a:moveTo>
                <a:lnTo>
                  <a:pt x="1004132" y="1667633"/>
                </a:lnTo>
                <a:lnTo>
                  <a:pt x="635608" y="1550375"/>
                </a:lnTo>
                <a:lnTo>
                  <a:pt x="636039" y="1541620"/>
                </a:lnTo>
                <a:cubicBezTo>
                  <a:pt x="636039" y="1162735"/>
                  <a:pt x="374107" y="846622"/>
                  <a:pt x="25902" y="773514"/>
                </a:cubicBezTo>
                <a:lnTo>
                  <a:pt x="2887" y="769910"/>
                </a:lnTo>
                <a:lnTo>
                  <a:pt x="123929" y="389491"/>
                </a:lnTo>
                <a:lnTo>
                  <a:pt x="0" y="0"/>
                </a:lnTo>
                <a:lnTo>
                  <a:pt x="28158" y="1440"/>
                </a:lnTo>
                <a:cubicBezTo>
                  <a:pt x="798800" y="80722"/>
                  <a:pt x="1400176" y="740027"/>
                  <a:pt x="1400176" y="154161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539AC881-ABCD-3C4D-4476-E7556F8053E0}"/>
              </a:ext>
            </a:extLst>
          </p:cNvPr>
          <p:cNvSpPr/>
          <p:nvPr/>
        </p:nvSpPr>
        <p:spPr>
          <a:xfrm rot="5400000" flipH="1" flipV="1">
            <a:off x="8936746" y="2019462"/>
            <a:ext cx="1647908" cy="1420127"/>
          </a:xfrm>
          <a:custGeom>
            <a:avLst/>
            <a:gdLst>
              <a:gd name="connsiteX0" fmla="*/ 1647908 w 1647908"/>
              <a:gd name="connsiteY0" fmla="*/ 0 h 1420127"/>
              <a:gd name="connsiteX1" fmla="*/ 1646400 w 1647908"/>
              <a:gd name="connsiteY1" fmla="*/ 30247 h 1420127"/>
              <a:gd name="connsiteX2" fmla="*/ 126015 w 1647908"/>
              <a:gd name="connsiteY2" fmla="*/ 1420127 h 1420127"/>
              <a:gd name="connsiteX3" fmla="*/ 0 w 1647908"/>
              <a:gd name="connsiteY3" fmla="*/ 1024084 h 1420127"/>
              <a:gd name="connsiteX4" fmla="*/ 117266 w 1647908"/>
              <a:gd name="connsiteY4" fmla="*/ 655538 h 1420127"/>
              <a:gd name="connsiteX5" fmla="*/ 126015 w 1647908"/>
              <a:gd name="connsiteY5" fmla="*/ 655991 h 1420127"/>
              <a:gd name="connsiteX6" fmla="*/ 874628 w 1647908"/>
              <a:gd name="connsiteY6" fmla="*/ 29967 h 1420127"/>
              <a:gd name="connsiteX7" fmla="*/ 878611 w 1647908"/>
              <a:gd name="connsiteY7" fmla="*/ 3190 h 1420127"/>
              <a:gd name="connsiteX8" fmla="*/ 1258246 w 1647908"/>
              <a:gd name="connsiteY8" fmla="*/ 123983 h 1420127"/>
              <a:gd name="connsiteX9" fmla="*/ 1647908 w 1647908"/>
              <a:gd name="connsiteY9" fmla="*/ 0 h 142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7908" h="1420127">
                <a:moveTo>
                  <a:pt x="1647908" y="0"/>
                </a:moveTo>
                <a:lnTo>
                  <a:pt x="1646400" y="30247"/>
                </a:lnTo>
                <a:cubicBezTo>
                  <a:pt x="1568137" y="810922"/>
                  <a:pt x="917305" y="1420127"/>
                  <a:pt x="126015" y="1420127"/>
                </a:cubicBezTo>
                <a:lnTo>
                  <a:pt x="0" y="1024084"/>
                </a:lnTo>
                <a:lnTo>
                  <a:pt x="117266" y="655538"/>
                </a:lnTo>
                <a:lnTo>
                  <a:pt x="126015" y="655991"/>
                </a:lnTo>
                <a:cubicBezTo>
                  <a:pt x="495284" y="655991"/>
                  <a:pt x="803376" y="387238"/>
                  <a:pt x="874628" y="29967"/>
                </a:cubicBezTo>
                <a:lnTo>
                  <a:pt x="878611" y="3190"/>
                </a:lnTo>
                <a:lnTo>
                  <a:pt x="1258246" y="123983"/>
                </a:lnTo>
                <a:lnTo>
                  <a:pt x="1647908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3BB2513E-4F59-2A80-535B-97F3BAE11021}"/>
              </a:ext>
            </a:extLst>
          </p:cNvPr>
          <p:cNvSpPr/>
          <p:nvPr/>
        </p:nvSpPr>
        <p:spPr>
          <a:xfrm rot="5400000" flipH="1" flipV="1">
            <a:off x="7260530" y="3415340"/>
            <a:ext cx="1647907" cy="1420127"/>
          </a:xfrm>
          <a:custGeom>
            <a:avLst/>
            <a:gdLst>
              <a:gd name="connsiteX0" fmla="*/ 1647907 w 1647907"/>
              <a:gd name="connsiteY0" fmla="*/ 396044 h 1420127"/>
              <a:gd name="connsiteX1" fmla="*/ 1530642 w 1647907"/>
              <a:gd name="connsiteY1" fmla="*/ 764591 h 1420127"/>
              <a:gd name="connsiteX2" fmla="*/ 1521893 w 1647907"/>
              <a:gd name="connsiteY2" fmla="*/ 764138 h 1420127"/>
              <a:gd name="connsiteX3" fmla="*/ 773280 w 1647907"/>
              <a:gd name="connsiteY3" fmla="*/ 1390162 h 1420127"/>
              <a:gd name="connsiteX4" fmla="*/ 769297 w 1647907"/>
              <a:gd name="connsiteY4" fmla="*/ 1416937 h 1420127"/>
              <a:gd name="connsiteX5" fmla="*/ 389662 w 1647907"/>
              <a:gd name="connsiteY5" fmla="*/ 1296144 h 1420127"/>
              <a:gd name="connsiteX6" fmla="*/ 0 w 1647907"/>
              <a:gd name="connsiteY6" fmla="*/ 1420127 h 1420127"/>
              <a:gd name="connsiteX7" fmla="*/ 1508 w 1647907"/>
              <a:gd name="connsiteY7" fmla="*/ 1389880 h 1420127"/>
              <a:gd name="connsiteX8" fmla="*/ 1521893 w 1647907"/>
              <a:gd name="connsiteY8" fmla="*/ 0 h 1420127"/>
              <a:gd name="connsiteX9" fmla="*/ 1647907 w 1647907"/>
              <a:gd name="connsiteY9" fmla="*/ 396044 h 142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7907" h="1420127">
                <a:moveTo>
                  <a:pt x="1647907" y="396044"/>
                </a:moveTo>
                <a:lnTo>
                  <a:pt x="1530642" y="764591"/>
                </a:lnTo>
                <a:lnTo>
                  <a:pt x="1521893" y="764138"/>
                </a:lnTo>
                <a:cubicBezTo>
                  <a:pt x="1152624" y="764138"/>
                  <a:pt x="844532" y="1032891"/>
                  <a:pt x="773280" y="1390162"/>
                </a:cubicBezTo>
                <a:lnTo>
                  <a:pt x="769297" y="1416937"/>
                </a:lnTo>
                <a:lnTo>
                  <a:pt x="389662" y="1296144"/>
                </a:lnTo>
                <a:lnTo>
                  <a:pt x="0" y="1420127"/>
                </a:lnTo>
                <a:lnTo>
                  <a:pt x="1508" y="1389880"/>
                </a:lnTo>
                <a:cubicBezTo>
                  <a:pt x="79771" y="609205"/>
                  <a:pt x="730602" y="0"/>
                  <a:pt x="1521893" y="0"/>
                </a:cubicBezTo>
                <a:lnTo>
                  <a:pt x="1647907" y="39604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8B72F954-A50D-98ED-805F-C98406998628}"/>
              </a:ext>
            </a:extLst>
          </p:cNvPr>
          <p:cNvSpPr/>
          <p:nvPr/>
        </p:nvSpPr>
        <p:spPr>
          <a:xfrm rot="5400000" flipH="1" flipV="1">
            <a:off x="8930307" y="3421835"/>
            <a:ext cx="1400175" cy="1667633"/>
          </a:xfrm>
          <a:custGeom>
            <a:avLst/>
            <a:gdLst>
              <a:gd name="connsiteX0" fmla="*/ 1400175 w 1400175"/>
              <a:gd name="connsiteY0" fmla="*/ 1667633 h 1667633"/>
              <a:gd name="connsiteX1" fmla="*/ 1372018 w 1400175"/>
              <a:gd name="connsiteY1" fmla="*/ 1666193 h 1667633"/>
              <a:gd name="connsiteX2" fmla="*/ 0 w 1400175"/>
              <a:gd name="connsiteY2" fmla="*/ 126014 h 1667633"/>
              <a:gd name="connsiteX3" fmla="*/ 396044 w 1400175"/>
              <a:gd name="connsiteY3" fmla="*/ 0 h 1667633"/>
              <a:gd name="connsiteX4" fmla="*/ 764568 w 1400175"/>
              <a:gd name="connsiteY4" fmla="*/ 117258 h 1667633"/>
              <a:gd name="connsiteX5" fmla="*/ 764137 w 1400175"/>
              <a:gd name="connsiteY5" fmla="*/ 126015 h 1667633"/>
              <a:gd name="connsiteX6" fmla="*/ 1374274 w 1400175"/>
              <a:gd name="connsiteY6" fmla="*/ 894121 h 1667633"/>
              <a:gd name="connsiteX7" fmla="*/ 1397288 w 1400175"/>
              <a:gd name="connsiteY7" fmla="*/ 897725 h 1667633"/>
              <a:gd name="connsiteX8" fmla="*/ 1276246 w 1400175"/>
              <a:gd name="connsiteY8" fmla="*/ 1278143 h 1667633"/>
              <a:gd name="connsiteX9" fmla="*/ 1400175 w 1400175"/>
              <a:gd name="connsiteY9" fmla="*/ 1667633 h 1667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0175" h="1667633">
                <a:moveTo>
                  <a:pt x="1400175" y="1667633"/>
                </a:moveTo>
                <a:lnTo>
                  <a:pt x="1372018" y="1666193"/>
                </a:lnTo>
                <a:cubicBezTo>
                  <a:pt x="601376" y="1586911"/>
                  <a:pt x="0" y="927606"/>
                  <a:pt x="0" y="126014"/>
                </a:cubicBezTo>
                <a:lnTo>
                  <a:pt x="396044" y="0"/>
                </a:lnTo>
                <a:lnTo>
                  <a:pt x="764568" y="117258"/>
                </a:lnTo>
                <a:lnTo>
                  <a:pt x="764137" y="126015"/>
                </a:lnTo>
                <a:cubicBezTo>
                  <a:pt x="764137" y="504900"/>
                  <a:pt x="1026069" y="821013"/>
                  <a:pt x="1374274" y="894121"/>
                </a:cubicBezTo>
                <a:lnTo>
                  <a:pt x="1397288" y="897725"/>
                </a:lnTo>
                <a:lnTo>
                  <a:pt x="1276246" y="1278143"/>
                </a:lnTo>
                <a:lnTo>
                  <a:pt x="1400175" y="166763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E59BFFF-EFCD-5CBB-7A3B-91A45249C6F4}"/>
              </a:ext>
            </a:extLst>
          </p:cNvPr>
          <p:cNvSpPr txBox="1"/>
          <p:nvPr/>
        </p:nvSpPr>
        <p:spPr>
          <a:xfrm rot="3322735">
            <a:off x="8868949" y="2711975"/>
            <a:ext cx="1413574" cy="52322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1. </a:t>
            </a:r>
            <a:br>
              <a:rPr lang="de-DE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de-DE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Umsetzung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741FBDE-8FA4-1C14-754A-7D2D6A94F9EC}"/>
              </a:ext>
            </a:extLst>
          </p:cNvPr>
          <p:cNvSpPr txBox="1"/>
          <p:nvPr/>
        </p:nvSpPr>
        <p:spPr>
          <a:xfrm rot="19028909">
            <a:off x="8784900" y="3784377"/>
            <a:ext cx="1413574" cy="461665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2. </a:t>
            </a:r>
            <a:br>
              <a:rPr lang="de-DE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de-DE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Edukation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B1F3CFA-BC8D-2193-AE9B-63FAC2ECCECA}"/>
              </a:ext>
            </a:extLst>
          </p:cNvPr>
          <p:cNvSpPr txBox="1"/>
          <p:nvPr/>
        </p:nvSpPr>
        <p:spPr>
          <a:xfrm rot="3042082">
            <a:off x="7595450" y="3621600"/>
            <a:ext cx="1413574" cy="523220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3.</a:t>
            </a:r>
          </a:p>
          <a:p>
            <a:pPr algn="ctr"/>
            <a:r>
              <a:rPr lang="de-DE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Kontakt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A5C1C76-E5B7-9FC9-59E5-16CDB981A149}"/>
              </a:ext>
            </a:extLst>
          </p:cNvPr>
          <p:cNvSpPr txBox="1"/>
          <p:nvPr/>
        </p:nvSpPr>
        <p:spPr>
          <a:xfrm rot="19261096">
            <a:off x="7708733" y="2517872"/>
            <a:ext cx="1413574" cy="52322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4.</a:t>
            </a:r>
          </a:p>
          <a:p>
            <a:pPr algn="ctr"/>
            <a:r>
              <a:rPr lang="de-DE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Evaluation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17F36D96-F22B-2733-3BBB-445E8A70B998}"/>
              </a:ext>
            </a:extLst>
          </p:cNvPr>
          <p:cNvSpPr/>
          <p:nvPr/>
        </p:nvSpPr>
        <p:spPr>
          <a:xfrm>
            <a:off x="527050" y="4392549"/>
            <a:ext cx="5904197" cy="991150"/>
          </a:xfrm>
          <a:prstGeom prst="rect">
            <a:avLst/>
          </a:prstGeom>
          <a:solidFill>
            <a:srgbClr val="FAFF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Zu jedem Schritt werden auf der </a:t>
            </a:r>
            <a:r>
              <a:rPr lang="de-DE" dirty="0" err="1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BEMpsy</a:t>
            </a:r>
            <a:r>
              <a:rPr lang="de-DE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Plattform Materialien angeboten</a:t>
            </a:r>
          </a:p>
        </p:txBody>
      </p:sp>
    </p:spTree>
    <p:extLst>
      <p:ext uri="{BB962C8B-B14F-4D97-AF65-F5344CB8AC3E}">
        <p14:creationId xmlns:p14="http://schemas.microsoft.com/office/powerpoint/2010/main" val="1054335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56FCE7-D55E-BA24-551A-95294B9C3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050" y="1988840"/>
            <a:ext cx="5512669" cy="20923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b="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Ziele:</a:t>
            </a:r>
          </a:p>
          <a:p>
            <a:pPr marL="0" indent="0">
              <a:buNone/>
            </a:pPr>
            <a:r>
              <a:rPr lang="de-DE" sz="1800" dirty="0">
                <a:effectLst/>
                <a:latin typeface="Apple Color Emoji" pitchFamily="2" charset="0"/>
              </a:rPr>
              <a:t>👉 </a:t>
            </a:r>
            <a:r>
              <a:rPr lang="de-DE" sz="18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Zentrale Akteur*innen über Kampagne informieren</a:t>
            </a:r>
          </a:p>
          <a:p>
            <a:pPr marL="0" indent="0">
              <a:buNone/>
            </a:pPr>
            <a:r>
              <a:rPr lang="de-DE" sz="1800" dirty="0">
                <a:solidFill>
                  <a:schemeClr val="tx2">
                    <a:lumMod val="50000"/>
                  </a:schemeClr>
                </a:solidFill>
                <a:effectLst/>
                <a:latin typeface="Apple Color Emoji" pitchFamily="2" charset="0"/>
              </a:rPr>
              <a:t>👉 </a:t>
            </a:r>
            <a:r>
              <a:rPr lang="de-DE" sz="18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Ansprache von Beschäftigten und Führungskräften</a:t>
            </a:r>
          </a:p>
          <a:p>
            <a:pPr marL="0" indent="0">
              <a:buNone/>
            </a:pPr>
            <a:r>
              <a:rPr lang="de-DE" sz="1800" dirty="0">
                <a:solidFill>
                  <a:schemeClr val="tx2">
                    <a:lumMod val="50000"/>
                  </a:schemeClr>
                </a:solidFill>
                <a:effectLst/>
                <a:latin typeface="Apple Color Emoji" pitchFamily="2" charset="0"/>
              </a:rPr>
              <a:t>👉 </a:t>
            </a:r>
            <a:r>
              <a:rPr lang="de-DE" sz="18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Daten der Ausgangssituation erheben</a:t>
            </a:r>
          </a:p>
          <a:p>
            <a:pPr marL="457200" indent="-457200">
              <a:buAutoNum type="arabicPeriod"/>
            </a:pPr>
            <a:endParaRPr lang="de-DE" sz="2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A157A40D-5909-CA65-BAD5-720A2FD03CAC}"/>
              </a:ext>
            </a:extLst>
          </p:cNvPr>
          <p:cNvSpPr/>
          <p:nvPr/>
        </p:nvSpPr>
        <p:spPr>
          <a:xfrm rot="5400000" flipH="1" flipV="1">
            <a:off x="7514701" y="1765461"/>
            <a:ext cx="1400176" cy="1667633"/>
          </a:xfrm>
          <a:custGeom>
            <a:avLst/>
            <a:gdLst>
              <a:gd name="connsiteX0" fmla="*/ 1400176 w 1400176"/>
              <a:gd name="connsiteY0" fmla="*/ 1541619 h 1667633"/>
              <a:gd name="connsiteX1" fmla="*/ 1004132 w 1400176"/>
              <a:gd name="connsiteY1" fmla="*/ 1667633 h 1667633"/>
              <a:gd name="connsiteX2" fmla="*/ 635608 w 1400176"/>
              <a:gd name="connsiteY2" fmla="*/ 1550375 h 1667633"/>
              <a:gd name="connsiteX3" fmla="*/ 636039 w 1400176"/>
              <a:gd name="connsiteY3" fmla="*/ 1541620 h 1667633"/>
              <a:gd name="connsiteX4" fmla="*/ 25902 w 1400176"/>
              <a:gd name="connsiteY4" fmla="*/ 773514 h 1667633"/>
              <a:gd name="connsiteX5" fmla="*/ 2887 w 1400176"/>
              <a:gd name="connsiteY5" fmla="*/ 769910 h 1667633"/>
              <a:gd name="connsiteX6" fmla="*/ 123929 w 1400176"/>
              <a:gd name="connsiteY6" fmla="*/ 389491 h 1667633"/>
              <a:gd name="connsiteX7" fmla="*/ 0 w 1400176"/>
              <a:gd name="connsiteY7" fmla="*/ 0 h 1667633"/>
              <a:gd name="connsiteX8" fmla="*/ 28158 w 1400176"/>
              <a:gd name="connsiteY8" fmla="*/ 1440 h 1667633"/>
              <a:gd name="connsiteX9" fmla="*/ 1400176 w 1400176"/>
              <a:gd name="connsiteY9" fmla="*/ 1541619 h 1667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0176" h="1667633">
                <a:moveTo>
                  <a:pt x="1400176" y="1541619"/>
                </a:moveTo>
                <a:lnTo>
                  <a:pt x="1004132" y="1667633"/>
                </a:lnTo>
                <a:lnTo>
                  <a:pt x="635608" y="1550375"/>
                </a:lnTo>
                <a:lnTo>
                  <a:pt x="636039" y="1541620"/>
                </a:lnTo>
                <a:cubicBezTo>
                  <a:pt x="636039" y="1162735"/>
                  <a:pt x="374107" y="846622"/>
                  <a:pt x="25902" y="773514"/>
                </a:cubicBezTo>
                <a:lnTo>
                  <a:pt x="2887" y="769910"/>
                </a:lnTo>
                <a:lnTo>
                  <a:pt x="123929" y="389491"/>
                </a:lnTo>
                <a:lnTo>
                  <a:pt x="0" y="0"/>
                </a:lnTo>
                <a:lnTo>
                  <a:pt x="28158" y="1440"/>
                </a:lnTo>
                <a:cubicBezTo>
                  <a:pt x="798800" y="80722"/>
                  <a:pt x="1400176" y="740027"/>
                  <a:pt x="1400176" y="154161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539AC881-ABCD-3C4D-4476-E7556F8053E0}"/>
              </a:ext>
            </a:extLst>
          </p:cNvPr>
          <p:cNvSpPr/>
          <p:nvPr/>
        </p:nvSpPr>
        <p:spPr>
          <a:xfrm rot="5400000" flipH="1" flipV="1">
            <a:off x="8936746" y="2019462"/>
            <a:ext cx="1647908" cy="1420127"/>
          </a:xfrm>
          <a:custGeom>
            <a:avLst/>
            <a:gdLst>
              <a:gd name="connsiteX0" fmla="*/ 1647908 w 1647908"/>
              <a:gd name="connsiteY0" fmla="*/ 0 h 1420127"/>
              <a:gd name="connsiteX1" fmla="*/ 1646400 w 1647908"/>
              <a:gd name="connsiteY1" fmla="*/ 30247 h 1420127"/>
              <a:gd name="connsiteX2" fmla="*/ 126015 w 1647908"/>
              <a:gd name="connsiteY2" fmla="*/ 1420127 h 1420127"/>
              <a:gd name="connsiteX3" fmla="*/ 0 w 1647908"/>
              <a:gd name="connsiteY3" fmla="*/ 1024084 h 1420127"/>
              <a:gd name="connsiteX4" fmla="*/ 117266 w 1647908"/>
              <a:gd name="connsiteY4" fmla="*/ 655538 h 1420127"/>
              <a:gd name="connsiteX5" fmla="*/ 126015 w 1647908"/>
              <a:gd name="connsiteY5" fmla="*/ 655991 h 1420127"/>
              <a:gd name="connsiteX6" fmla="*/ 874628 w 1647908"/>
              <a:gd name="connsiteY6" fmla="*/ 29967 h 1420127"/>
              <a:gd name="connsiteX7" fmla="*/ 878611 w 1647908"/>
              <a:gd name="connsiteY7" fmla="*/ 3190 h 1420127"/>
              <a:gd name="connsiteX8" fmla="*/ 1258246 w 1647908"/>
              <a:gd name="connsiteY8" fmla="*/ 123983 h 1420127"/>
              <a:gd name="connsiteX9" fmla="*/ 1647908 w 1647908"/>
              <a:gd name="connsiteY9" fmla="*/ 0 h 142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7908" h="1420127">
                <a:moveTo>
                  <a:pt x="1647908" y="0"/>
                </a:moveTo>
                <a:lnTo>
                  <a:pt x="1646400" y="30247"/>
                </a:lnTo>
                <a:cubicBezTo>
                  <a:pt x="1568137" y="810922"/>
                  <a:pt x="917305" y="1420127"/>
                  <a:pt x="126015" y="1420127"/>
                </a:cubicBezTo>
                <a:lnTo>
                  <a:pt x="0" y="1024084"/>
                </a:lnTo>
                <a:lnTo>
                  <a:pt x="117266" y="655538"/>
                </a:lnTo>
                <a:lnTo>
                  <a:pt x="126015" y="655991"/>
                </a:lnTo>
                <a:cubicBezTo>
                  <a:pt x="495284" y="655991"/>
                  <a:pt x="803376" y="387238"/>
                  <a:pt x="874628" y="29967"/>
                </a:cubicBezTo>
                <a:lnTo>
                  <a:pt x="878611" y="3190"/>
                </a:lnTo>
                <a:lnTo>
                  <a:pt x="1258246" y="123983"/>
                </a:lnTo>
                <a:lnTo>
                  <a:pt x="1647908" y="0"/>
                </a:lnTo>
                <a:close/>
              </a:path>
            </a:pathLst>
          </a:custGeom>
          <a:solidFill>
            <a:srgbClr val="FAFF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3BB2513E-4F59-2A80-535B-97F3BAE11021}"/>
              </a:ext>
            </a:extLst>
          </p:cNvPr>
          <p:cNvSpPr/>
          <p:nvPr/>
        </p:nvSpPr>
        <p:spPr>
          <a:xfrm rot="5400000" flipH="1" flipV="1">
            <a:off x="7260530" y="3415340"/>
            <a:ext cx="1647907" cy="1420127"/>
          </a:xfrm>
          <a:custGeom>
            <a:avLst/>
            <a:gdLst>
              <a:gd name="connsiteX0" fmla="*/ 1647907 w 1647907"/>
              <a:gd name="connsiteY0" fmla="*/ 396044 h 1420127"/>
              <a:gd name="connsiteX1" fmla="*/ 1530642 w 1647907"/>
              <a:gd name="connsiteY1" fmla="*/ 764591 h 1420127"/>
              <a:gd name="connsiteX2" fmla="*/ 1521893 w 1647907"/>
              <a:gd name="connsiteY2" fmla="*/ 764138 h 1420127"/>
              <a:gd name="connsiteX3" fmla="*/ 773280 w 1647907"/>
              <a:gd name="connsiteY3" fmla="*/ 1390162 h 1420127"/>
              <a:gd name="connsiteX4" fmla="*/ 769297 w 1647907"/>
              <a:gd name="connsiteY4" fmla="*/ 1416937 h 1420127"/>
              <a:gd name="connsiteX5" fmla="*/ 389662 w 1647907"/>
              <a:gd name="connsiteY5" fmla="*/ 1296144 h 1420127"/>
              <a:gd name="connsiteX6" fmla="*/ 0 w 1647907"/>
              <a:gd name="connsiteY6" fmla="*/ 1420127 h 1420127"/>
              <a:gd name="connsiteX7" fmla="*/ 1508 w 1647907"/>
              <a:gd name="connsiteY7" fmla="*/ 1389880 h 1420127"/>
              <a:gd name="connsiteX8" fmla="*/ 1521893 w 1647907"/>
              <a:gd name="connsiteY8" fmla="*/ 0 h 1420127"/>
              <a:gd name="connsiteX9" fmla="*/ 1647907 w 1647907"/>
              <a:gd name="connsiteY9" fmla="*/ 396044 h 142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7907" h="1420127">
                <a:moveTo>
                  <a:pt x="1647907" y="396044"/>
                </a:moveTo>
                <a:lnTo>
                  <a:pt x="1530642" y="764591"/>
                </a:lnTo>
                <a:lnTo>
                  <a:pt x="1521893" y="764138"/>
                </a:lnTo>
                <a:cubicBezTo>
                  <a:pt x="1152624" y="764138"/>
                  <a:pt x="844532" y="1032891"/>
                  <a:pt x="773280" y="1390162"/>
                </a:cubicBezTo>
                <a:lnTo>
                  <a:pt x="769297" y="1416937"/>
                </a:lnTo>
                <a:lnTo>
                  <a:pt x="389662" y="1296144"/>
                </a:lnTo>
                <a:lnTo>
                  <a:pt x="0" y="1420127"/>
                </a:lnTo>
                <a:lnTo>
                  <a:pt x="1508" y="1389880"/>
                </a:lnTo>
                <a:cubicBezTo>
                  <a:pt x="79771" y="609205"/>
                  <a:pt x="730602" y="0"/>
                  <a:pt x="1521893" y="0"/>
                </a:cubicBezTo>
                <a:lnTo>
                  <a:pt x="1647907" y="39604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8B72F954-A50D-98ED-805F-C98406998628}"/>
              </a:ext>
            </a:extLst>
          </p:cNvPr>
          <p:cNvSpPr/>
          <p:nvPr/>
        </p:nvSpPr>
        <p:spPr>
          <a:xfrm rot="5400000" flipH="1" flipV="1">
            <a:off x="8930307" y="3421835"/>
            <a:ext cx="1400175" cy="1667633"/>
          </a:xfrm>
          <a:custGeom>
            <a:avLst/>
            <a:gdLst>
              <a:gd name="connsiteX0" fmla="*/ 1400175 w 1400175"/>
              <a:gd name="connsiteY0" fmla="*/ 1667633 h 1667633"/>
              <a:gd name="connsiteX1" fmla="*/ 1372018 w 1400175"/>
              <a:gd name="connsiteY1" fmla="*/ 1666193 h 1667633"/>
              <a:gd name="connsiteX2" fmla="*/ 0 w 1400175"/>
              <a:gd name="connsiteY2" fmla="*/ 126014 h 1667633"/>
              <a:gd name="connsiteX3" fmla="*/ 396044 w 1400175"/>
              <a:gd name="connsiteY3" fmla="*/ 0 h 1667633"/>
              <a:gd name="connsiteX4" fmla="*/ 764568 w 1400175"/>
              <a:gd name="connsiteY4" fmla="*/ 117258 h 1667633"/>
              <a:gd name="connsiteX5" fmla="*/ 764137 w 1400175"/>
              <a:gd name="connsiteY5" fmla="*/ 126015 h 1667633"/>
              <a:gd name="connsiteX6" fmla="*/ 1374274 w 1400175"/>
              <a:gd name="connsiteY6" fmla="*/ 894121 h 1667633"/>
              <a:gd name="connsiteX7" fmla="*/ 1397288 w 1400175"/>
              <a:gd name="connsiteY7" fmla="*/ 897725 h 1667633"/>
              <a:gd name="connsiteX8" fmla="*/ 1276246 w 1400175"/>
              <a:gd name="connsiteY8" fmla="*/ 1278143 h 1667633"/>
              <a:gd name="connsiteX9" fmla="*/ 1400175 w 1400175"/>
              <a:gd name="connsiteY9" fmla="*/ 1667633 h 1667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0175" h="1667633">
                <a:moveTo>
                  <a:pt x="1400175" y="1667633"/>
                </a:moveTo>
                <a:lnTo>
                  <a:pt x="1372018" y="1666193"/>
                </a:lnTo>
                <a:cubicBezTo>
                  <a:pt x="601376" y="1586911"/>
                  <a:pt x="0" y="927606"/>
                  <a:pt x="0" y="126014"/>
                </a:cubicBezTo>
                <a:lnTo>
                  <a:pt x="396044" y="0"/>
                </a:lnTo>
                <a:lnTo>
                  <a:pt x="764568" y="117258"/>
                </a:lnTo>
                <a:lnTo>
                  <a:pt x="764137" y="126015"/>
                </a:lnTo>
                <a:cubicBezTo>
                  <a:pt x="764137" y="504900"/>
                  <a:pt x="1026069" y="821013"/>
                  <a:pt x="1374274" y="894121"/>
                </a:cubicBezTo>
                <a:lnTo>
                  <a:pt x="1397288" y="897725"/>
                </a:lnTo>
                <a:lnTo>
                  <a:pt x="1276246" y="1278143"/>
                </a:lnTo>
                <a:lnTo>
                  <a:pt x="1400175" y="166763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E59BFFF-EFCD-5CBB-7A3B-91A45249C6F4}"/>
              </a:ext>
            </a:extLst>
          </p:cNvPr>
          <p:cNvSpPr txBox="1"/>
          <p:nvPr/>
        </p:nvSpPr>
        <p:spPr>
          <a:xfrm rot="3322735">
            <a:off x="8868949" y="2711975"/>
            <a:ext cx="1413574" cy="52322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de-DE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1. </a:t>
            </a:r>
            <a:br>
              <a:rPr lang="de-DE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de-DE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Umsetzung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741FBDE-8FA4-1C14-754A-7D2D6A94F9EC}"/>
              </a:ext>
            </a:extLst>
          </p:cNvPr>
          <p:cNvSpPr txBox="1"/>
          <p:nvPr/>
        </p:nvSpPr>
        <p:spPr>
          <a:xfrm rot="19028909">
            <a:off x="8784900" y="3784377"/>
            <a:ext cx="1413574" cy="461665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2. </a:t>
            </a:r>
            <a:br>
              <a:rPr lang="de-DE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de-DE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Edukation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B1F3CFA-BC8D-2193-AE9B-63FAC2ECCECA}"/>
              </a:ext>
            </a:extLst>
          </p:cNvPr>
          <p:cNvSpPr txBox="1"/>
          <p:nvPr/>
        </p:nvSpPr>
        <p:spPr>
          <a:xfrm rot="3042082">
            <a:off x="7595450" y="3621600"/>
            <a:ext cx="1413574" cy="523220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3.</a:t>
            </a:r>
          </a:p>
          <a:p>
            <a:pPr algn="ctr"/>
            <a:r>
              <a:rPr lang="de-DE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Kontakt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A5C1C76-E5B7-9FC9-59E5-16CDB981A149}"/>
              </a:ext>
            </a:extLst>
          </p:cNvPr>
          <p:cNvSpPr txBox="1"/>
          <p:nvPr/>
        </p:nvSpPr>
        <p:spPr>
          <a:xfrm rot="19261096">
            <a:off x="7708733" y="2517872"/>
            <a:ext cx="1413574" cy="52322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4.</a:t>
            </a:r>
          </a:p>
          <a:p>
            <a:pPr algn="ctr"/>
            <a:r>
              <a:rPr lang="de-DE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Evaluation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684DCA0F-DE03-F845-D721-B49C762E2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0" y="279400"/>
            <a:ext cx="10058400" cy="1060450"/>
          </a:xfrm>
        </p:spPr>
        <p:txBody>
          <a:bodyPr/>
          <a:lstStyle/>
          <a:p>
            <a:r>
              <a:rPr lang="de-DE" b="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1. Schritt: Umsetzung</a:t>
            </a:r>
            <a:br>
              <a:rPr lang="de-DE" dirty="0"/>
            </a:br>
            <a:endParaRPr lang="de-DE" sz="1800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214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8291D227-770F-846D-DD64-9129098F7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4848" y="2776351"/>
            <a:ext cx="2133420" cy="3032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D2B49BD-9FBD-C377-8BF5-F89341BBA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1. Schritt: Umsetzung</a:t>
            </a:r>
            <a:br>
              <a:rPr lang="de-DE" dirty="0"/>
            </a:br>
            <a:r>
              <a:rPr lang="de-DE" sz="18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Materialien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C17629A-953E-6A0A-41F5-2D36CBC22F54}"/>
              </a:ext>
            </a:extLst>
          </p:cNvPr>
          <p:cNvSpPr txBox="1"/>
          <p:nvPr/>
        </p:nvSpPr>
        <p:spPr>
          <a:xfrm>
            <a:off x="113787" y="1637038"/>
            <a:ext cx="39534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Handlungsleitfaden &amp; Checkliste </a:t>
            </a:r>
          </a:p>
          <a:p>
            <a:pPr algn="ctr"/>
            <a:r>
              <a:rPr lang="de-DE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zur Durchführung der Kampagne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0AE0EE4-3086-065C-1991-FC549D3E1A65}"/>
              </a:ext>
            </a:extLst>
          </p:cNvPr>
          <p:cNvSpPr txBox="1"/>
          <p:nvPr/>
        </p:nvSpPr>
        <p:spPr>
          <a:xfrm>
            <a:off x="8269077" y="1649977"/>
            <a:ext cx="3434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Evaluationskonzept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070F1B8-FDBA-247D-34BB-BF08CDF27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925" y="2776351"/>
            <a:ext cx="2133420" cy="3032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8AA1B090-3697-68CF-F7CC-A47F990FE3B7}"/>
              </a:ext>
            </a:extLst>
          </p:cNvPr>
          <p:cNvSpPr txBox="1"/>
          <p:nvPr/>
        </p:nvSpPr>
        <p:spPr>
          <a:xfrm>
            <a:off x="4023950" y="1649977"/>
            <a:ext cx="4127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Vorlagen für die Ansprache von Führungskräften &amp; Beschäftigten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4E643DB-EA80-63EE-3B4E-BC29D0B1E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3375" y="2783441"/>
            <a:ext cx="2136443" cy="3025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D6D95C7-A0CA-1B38-1EC8-47DAE08D46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5383" y="2593975"/>
            <a:ext cx="2135300" cy="3006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AC13F6F0-1D1B-2A96-050E-CEA313BF12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5713" y="2593975"/>
            <a:ext cx="2121673" cy="3006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5126966B-1410-C7EC-EF22-E37EBA66EE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975" y="2593975"/>
            <a:ext cx="2133702" cy="3032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3370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56FCE7-D55E-BA24-551A-95294B9C3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050" y="1988840"/>
            <a:ext cx="5568950" cy="20923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b="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Ziele:</a:t>
            </a:r>
          </a:p>
          <a:p>
            <a:pPr marL="0" indent="0">
              <a:buNone/>
            </a:pPr>
            <a:r>
              <a:rPr lang="de-DE" sz="1800" dirty="0">
                <a:solidFill>
                  <a:schemeClr val="tx2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👉 </a:t>
            </a:r>
            <a:r>
              <a:rPr lang="de-DE" sz="18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Beschäftigte und Führungskräfte über psychische Erkrankungen informieren</a:t>
            </a:r>
          </a:p>
          <a:p>
            <a:pPr marL="0" indent="0">
              <a:buNone/>
            </a:pPr>
            <a:r>
              <a:rPr lang="de-DE" sz="1800" dirty="0">
                <a:solidFill>
                  <a:schemeClr val="tx2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👉 </a:t>
            </a:r>
            <a:r>
              <a:rPr lang="de-DE" sz="18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Beschäftigte und Führungskräfte zur Reflexion über eigene psychische Belastungen anregen</a:t>
            </a:r>
          </a:p>
          <a:p>
            <a:pPr marL="0" indent="0">
              <a:buNone/>
            </a:pPr>
            <a:endParaRPr lang="de-DE" sz="1800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A157A40D-5909-CA65-BAD5-720A2FD03CAC}"/>
              </a:ext>
            </a:extLst>
          </p:cNvPr>
          <p:cNvSpPr/>
          <p:nvPr/>
        </p:nvSpPr>
        <p:spPr>
          <a:xfrm rot="5400000" flipH="1" flipV="1">
            <a:off x="7514701" y="1765461"/>
            <a:ext cx="1400176" cy="1667633"/>
          </a:xfrm>
          <a:custGeom>
            <a:avLst/>
            <a:gdLst>
              <a:gd name="connsiteX0" fmla="*/ 1400176 w 1400176"/>
              <a:gd name="connsiteY0" fmla="*/ 1541619 h 1667633"/>
              <a:gd name="connsiteX1" fmla="*/ 1004132 w 1400176"/>
              <a:gd name="connsiteY1" fmla="*/ 1667633 h 1667633"/>
              <a:gd name="connsiteX2" fmla="*/ 635608 w 1400176"/>
              <a:gd name="connsiteY2" fmla="*/ 1550375 h 1667633"/>
              <a:gd name="connsiteX3" fmla="*/ 636039 w 1400176"/>
              <a:gd name="connsiteY3" fmla="*/ 1541620 h 1667633"/>
              <a:gd name="connsiteX4" fmla="*/ 25902 w 1400176"/>
              <a:gd name="connsiteY4" fmla="*/ 773514 h 1667633"/>
              <a:gd name="connsiteX5" fmla="*/ 2887 w 1400176"/>
              <a:gd name="connsiteY5" fmla="*/ 769910 h 1667633"/>
              <a:gd name="connsiteX6" fmla="*/ 123929 w 1400176"/>
              <a:gd name="connsiteY6" fmla="*/ 389491 h 1667633"/>
              <a:gd name="connsiteX7" fmla="*/ 0 w 1400176"/>
              <a:gd name="connsiteY7" fmla="*/ 0 h 1667633"/>
              <a:gd name="connsiteX8" fmla="*/ 28158 w 1400176"/>
              <a:gd name="connsiteY8" fmla="*/ 1440 h 1667633"/>
              <a:gd name="connsiteX9" fmla="*/ 1400176 w 1400176"/>
              <a:gd name="connsiteY9" fmla="*/ 1541619 h 1667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0176" h="1667633">
                <a:moveTo>
                  <a:pt x="1400176" y="1541619"/>
                </a:moveTo>
                <a:lnTo>
                  <a:pt x="1004132" y="1667633"/>
                </a:lnTo>
                <a:lnTo>
                  <a:pt x="635608" y="1550375"/>
                </a:lnTo>
                <a:lnTo>
                  <a:pt x="636039" y="1541620"/>
                </a:lnTo>
                <a:cubicBezTo>
                  <a:pt x="636039" y="1162735"/>
                  <a:pt x="374107" y="846622"/>
                  <a:pt x="25902" y="773514"/>
                </a:cubicBezTo>
                <a:lnTo>
                  <a:pt x="2887" y="769910"/>
                </a:lnTo>
                <a:lnTo>
                  <a:pt x="123929" y="389491"/>
                </a:lnTo>
                <a:lnTo>
                  <a:pt x="0" y="0"/>
                </a:lnTo>
                <a:lnTo>
                  <a:pt x="28158" y="1440"/>
                </a:lnTo>
                <a:cubicBezTo>
                  <a:pt x="798800" y="80722"/>
                  <a:pt x="1400176" y="740027"/>
                  <a:pt x="1400176" y="154161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539AC881-ABCD-3C4D-4476-E7556F8053E0}"/>
              </a:ext>
            </a:extLst>
          </p:cNvPr>
          <p:cNvSpPr/>
          <p:nvPr/>
        </p:nvSpPr>
        <p:spPr>
          <a:xfrm rot="5400000" flipH="1" flipV="1">
            <a:off x="8936746" y="2019462"/>
            <a:ext cx="1647908" cy="1420127"/>
          </a:xfrm>
          <a:custGeom>
            <a:avLst/>
            <a:gdLst>
              <a:gd name="connsiteX0" fmla="*/ 1647908 w 1647908"/>
              <a:gd name="connsiteY0" fmla="*/ 0 h 1420127"/>
              <a:gd name="connsiteX1" fmla="*/ 1646400 w 1647908"/>
              <a:gd name="connsiteY1" fmla="*/ 30247 h 1420127"/>
              <a:gd name="connsiteX2" fmla="*/ 126015 w 1647908"/>
              <a:gd name="connsiteY2" fmla="*/ 1420127 h 1420127"/>
              <a:gd name="connsiteX3" fmla="*/ 0 w 1647908"/>
              <a:gd name="connsiteY3" fmla="*/ 1024084 h 1420127"/>
              <a:gd name="connsiteX4" fmla="*/ 117266 w 1647908"/>
              <a:gd name="connsiteY4" fmla="*/ 655538 h 1420127"/>
              <a:gd name="connsiteX5" fmla="*/ 126015 w 1647908"/>
              <a:gd name="connsiteY5" fmla="*/ 655991 h 1420127"/>
              <a:gd name="connsiteX6" fmla="*/ 874628 w 1647908"/>
              <a:gd name="connsiteY6" fmla="*/ 29967 h 1420127"/>
              <a:gd name="connsiteX7" fmla="*/ 878611 w 1647908"/>
              <a:gd name="connsiteY7" fmla="*/ 3190 h 1420127"/>
              <a:gd name="connsiteX8" fmla="*/ 1258246 w 1647908"/>
              <a:gd name="connsiteY8" fmla="*/ 123983 h 1420127"/>
              <a:gd name="connsiteX9" fmla="*/ 1647908 w 1647908"/>
              <a:gd name="connsiteY9" fmla="*/ 0 h 142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7908" h="1420127">
                <a:moveTo>
                  <a:pt x="1647908" y="0"/>
                </a:moveTo>
                <a:lnTo>
                  <a:pt x="1646400" y="30247"/>
                </a:lnTo>
                <a:cubicBezTo>
                  <a:pt x="1568137" y="810922"/>
                  <a:pt x="917305" y="1420127"/>
                  <a:pt x="126015" y="1420127"/>
                </a:cubicBezTo>
                <a:lnTo>
                  <a:pt x="0" y="1024084"/>
                </a:lnTo>
                <a:lnTo>
                  <a:pt x="117266" y="655538"/>
                </a:lnTo>
                <a:lnTo>
                  <a:pt x="126015" y="655991"/>
                </a:lnTo>
                <a:cubicBezTo>
                  <a:pt x="495284" y="655991"/>
                  <a:pt x="803376" y="387238"/>
                  <a:pt x="874628" y="29967"/>
                </a:cubicBezTo>
                <a:lnTo>
                  <a:pt x="878611" y="3190"/>
                </a:lnTo>
                <a:lnTo>
                  <a:pt x="1258246" y="123983"/>
                </a:lnTo>
                <a:lnTo>
                  <a:pt x="1647908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3BB2513E-4F59-2A80-535B-97F3BAE11021}"/>
              </a:ext>
            </a:extLst>
          </p:cNvPr>
          <p:cNvSpPr/>
          <p:nvPr/>
        </p:nvSpPr>
        <p:spPr>
          <a:xfrm rot="5400000" flipH="1" flipV="1">
            <a:off x="7260530" y="3415340"/>
            <a:ext cx="1647907" cy="1420127"/>
          </a:xfrm>
          <a:custGeom>
            <a:avLst/>
            <a:gdLst>
              <a:gd name="connsiteX0" fmla="*/ 1647907 w 1647907"/>
              <a:gd name="connsiteY0" fmla="*/ 396044 h 1420127"/>
              <a:gd name="connsiteX1" fmla="*/ 1530642 w 1647907"/>
              <a:gd name="connsiteY1" fmla="*/ 764591 h 1420127"/>
              <a:gd name="connsiteX2" fmla="*/ 1521893 w 1647907"/>
              <a:gd name="connsiteY2" fmla="*/ 764138 h 1420127"/>
              <a:gd name="connsiteX3" fmla="*/ 773280 w 1647907"/>
              <a:gd name="connsiteY3" fmla="*/ 1390162 h 1420127"/>
              <a:gd name="connsiteX4" fmla="*/ 769297 w 1647907"/>
              <a:gd name="connsiteY4" fmla="*/ 1416937 h 1420127"/>
              <a:gd name="connsiteX5" fmla="*/ 389662 w 1647907"/>
              <a:gd name="connsiteY5" fmla="*/ 1296144 h 1420127"/>
              <a:gd name="connsiteX6" fmla="*/ 0 w 1647907"/>
              <a:gd name="connsiteY6" fmla="*/ 1420127 h 1420127"/>
              <a:gd name="connsiteX7" fmla="*/ 1508 w 1647907"/>
              <a:gd name="connsiteY7" fmla="*/ 1389880 h 1420127"/>
              <a:gd name="connsiteX8" fmla="*/ 1521893 w 1647907"/>
              <a:gd name="connsiteY8" fmla="*/ 0 h 1420127"/>
              <a:gd name="connsiteX9" fmla="*/ 1647907 w 1647907"/>
              <a:gd name="connsiteY9" fmla="*/ 396044 h 142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7907" h="1420127">
                <a:moveTo>
                  <a:pt x="1647907" y="396044"/>
                </a:moveTo>
                <a:lnTo>
                  <a:pt x="1530642" y="764591"/>
                </a:lnTo>
                <a:lnTo>
                  <a:pt x="1521893" y="764138"/>
                </a:lnTo>
                <a:cubicBezTo>
                  <a:pt x="1152624" y="764138"/>
                  <a:pt x="844532" y="1032891"/>
                  <a:pt x="773280" y="1390162"/>
                </a:cubicBezTo>
                <a:lnTo>
                  <a:pt x="769297" y="1416937"/>
                </a:lnTo>
                <a:lnTo>
                  <a:pt x="389662" y="1296144"/>
                </a:lnTo>
                <a:lnTo>
                  <a:pt x="0" y="1420127"/>
                </a:lnTo>
                <a:lnTo>
                  <a:pt x="1508" y="1389880"/>
                </a:lnTo>
                <a:cubicBezTo>
                  <a:pt x="79771" y="609205"/>
                  <a:pt x="730602" y="0"/>
                  <a:pt x="1521893" y="0"/>
                </a:cubicBezTo>
                <a:lnTo>
                  <a:pt x="1647907" y="39604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8B72F954-A50D-98ED-805F-C98406998628}"/>
              </a:ext>
            </a:extLst>
          </p:cNvPr>
          <p:cNvSpPr/>
          <p:nvPr/>
        </p:nvSpPr>
        <p:spPr>
          <a:xfrm rot="5400000" flipH="1" flipV="1">
            <a:off x="8930307" y="3421835"/>
            <a:ext cx="1400175" cy="1667633"/>
          </a:xfrm>
          <a:custGeom>
            <a:avLst/>
            <a:gdLst>
              <a:gd name="connsiteX0" fmla="*/ 1400175 w 1400175"/>
              <a:gd name="connsiteY0" fmla="*/ 1667633 h 1667633"/>
              <a:gd name="connsiteX1" fmla="*/ 1372018 w 1400175"/>
              <a:gd name="connsiteY1" fmla="*/ 1666193 h 1667633"/>
              <a:gd name="connsiteX2" fmla="*/ 0 w 1400175"/>
              <a:gd name="connsiteY2" fmla="*/ 126014 h 1667633"/>
              <a:gd name="connsiteX3" fmla="*/ 396044 w 1400175"/>
              <a:gd name="connsiteY3" fmla="*/ 0 h 1667633"/>
              <a:gd name="connsiteX4" fmla="*/ 764568 w 1400175"/>
              <a:gd name="connsiteY4" fmla="*/ 117258 h 1667633"/>
              <a:gd name="connsiteX5" fmla="*/ 764137 w 1400175"/>
              <a:gd name="connsiteY5" fmla="*/ 126015 h 1667633"/>
              <a:gd name="connsiteX6" fmla="*/ 1374274 w 1400175"/>
              <a:gd name="connsiteY6" fmla="*/ 894121 h 1667633"/>
              <a:gd name="connsiteX7" fmla="*/ 1397288 w 1400175"/>
              <a:gd name="connsiteY7" fmla="*/ 897725 h 1667633"/>
              <a:gd name="connsiteX8" fmla="*/ 1276246 w 1400175"/>
              <a:gd name="connsiteY8" fmla="*/ 1278143 h 1667633"/>
              <a:gd name="connsiteX9" fmla="*/ 1400175 w 1400175"/>
              <a:gd name="connsiteY9" fmla="*/ 1667633 h 1667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0175" h="1667633">
                <a:moveTo>
                  <a:pt x="1400175" y="1667633"/>
                </a:moveTo>
                <a:lnTo>
                  <a:pt x="1372018" y="1666193"/>
                </a:lnTo>
                <a:cubicBezTo>
                  <a:pt x="601376" y="1586911"/>
                  <a:pt x="0" y="927606"/>
                  <a:pt x="0" y="126014"/>
                </a:cubicBezTo>
                <a:lnTo>
                  <a:pt x="396044" y="0"/>
                </a:lnTo>
                <a:lnTo>
                  <a:pt x="764568" y="117258"/>
                </a:lnTo>
                <a:lnTo>
                  <a:pt x="764137" y="126015"/>
                </a:lnTo>
                <a:cubicBezTo>
                  <a:pt x="764137" y="504900"/>
                  <a:pt x="1026069" y="821013"/>
                  <a:pt x="1374274" y="894121"/>
                </a:cubicBezTo>
                <a:lnTo>
                  <a:pt x="1397288" y="897725"/>
                </a:lnTo>
                <a:lnTo>
                  <a:pt x="1276246" y="1278143"/>
                </a:lnTo>
                <a:lnTo>
                  <a:pt x="1400175" y="1667633"/>
                </a:lnTo>
                <a:close/>
              </a:path>
            </a:pathLst>
          </a:custGeom>
          <a:solidFill>
            <a:srgbClr val="FAFF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2000" dirty="0">
              <a:solidFill>
                <a:schemeClr val="tx1"/>
              </a:solidFill>
              <a:highlight>
                <a:srgbClr val="FFFF00"/>
              </a:highligh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E59BFFF-EFCD-5CBB-7A3B-91A45249C6F4}"/>
              </a:ext>
            </a:extLst>
          </p:cNvPr>
          <p:cNvSpPr txBox="1"/>
          <p:nvPr/>
        </p:nvSpPr>
        <p:spPr>
          <a:xfrm rot="3322735">
            <a:off x="8868949" y="2711975"/>
            <a:ext cx="1413574" cy="52322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1. </a:t>
            </a:r>
            <a:br>
              <a:rPr lang="de-DE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de-DE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Umsetzung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741FBDE-8FA4-1C14-754A-7D2D6A94F9EC}"/>
              </a:ext>
            </a:extLst>
          </p:cNvPr>
          <p:cNvSpPr txBox="1"/>
          <p:nvPr/>
        </p:nvSpPr>
        <p:spPr>
          <a:xfrm rot="19028909">
            <a:off x="8784900" y="3784377"/>
            <a:ext cx="1413574" cy="461665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de-DE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2. </a:t>
            </a:r>
            <a:br>
              <a:rPr lang="de-DE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de-DE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Edukation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B1F3CFA-BC8D-2193-AE9B-63FAC2ECCECA}"/>
              </a:ext>
            </a:extLst>
          </p:cNvPr>
          <p:cNvSpPr txBox="1"/>
          <p:nvPr/>
        </p:nvSpPr>
        <p:spPr>
          <a:xfrm rot="3042082">
            <a:off x="7595450" y="3621600"/>
            <a:ext cx="1413574" cy="523220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3.</a:t>
            </a:r>
          </a:p>
          <a:p>
            <a:pPr algn="ctr"/>
            <a:r>
              <a:rPr lang="de-DE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Kontakt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A5C1C76-E5B7-9FC9-59E5-16CDB981A149}"/>
              </a:ext>
            </a:extLst>
          </p:cNvPr>
          <p:cNvSpPr txBox="1"/>
          <p:nvPr/>
        </p:nvSpPr>
        <p:spPr>
          <a:xfrm rot="19261096">
            <a:off x="7708733" y="2517872"/>
            <a:ext cx="1413574" cy="52322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4.</a:t>
            </a:r>
          </a:p>
          <a:p>
            <a:pPr algn="ctr"/>
            <a:r>
              <a:rPr lang="de-DE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Evaluation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684DCA0F-DE03-F845-D721-B49C762E2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0" y="279400"/>
            <a:ext cx="10058400" cy="1060450"/>
          </a:xfrm>
        </p:spPr>
        <p:txBody>
          <a:bodyPr/>
          <a:lstStyle/>
          <a:p>
            <a:r>
              <a:rPr lang="de-DE" b="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2. Schritt: Edukation</a:t>
            </a:r>
            <a:br>
              <a:rPr lang="de-DE" dirty="0"/>
            </a:br>
            <a:endParaRPr lang="de-DE" sz="1800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10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2B49BD-9FBD-C377-8BF5-F89341BBA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2. Schritt: Edukation</a:t>
            </a:r>
            <a:br>
              <a:rPr lang="de-DE" dirty="0"/>
            </a:br>
            <a:r>
              <a:rPr lang="de-DE" sz="18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Materialien für Beschäftigte und Führungskräfte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CFC43EA-92C9-BF5F-65A7-ED868FEF0627}"/>
              </a:ext>
            </a:extLst>
          </p:cNvPr>
          <p:cNvSpPr txBox="1"/>
          <p:nvPr/>
        </p:nvSpPr>
        <p:spPr>
          <a:xfrm>
            <a:off x="939648" y="1590697"/>
            <a:ext cx="376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Posterausstellung</a:t>
            </a:r>
            <a:r>
              <a:rPr lang="de-DE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986147D0-B5A1-5439-78CD-B90C91CCB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671" y="2330607"/>
            <a:ext cx="2260047" cy="3191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B9E7EFE-F3DC-A70C-5D17-766FA40372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76"/>
          <a:stretch/>
        </p:blipFill>
        <p:spPr>
          <a:xfrm>
            <a:off x="367659" y="2169779"/>
            <a:ext cx="2207876" cy="3129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8F44F3A2-991A-49EC-52DB-62C433F21E6C}"/>
              </a:ext>
            </a:extLst>
          </p:cNvPr>
          <p:cNvSpPr txBox="1"/>
          <p:nvPr/>
        </p:nvSpPr>
        <p:spPr>
          <a:xfrm>
            <a:off x="4403862" y="1590697"/>
            <a:ext cx="3766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Erklärvideos zu Krankheitsbildern  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EA42DD59-E155-B82F-F95A-15B552F62D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3500" y="3720735"/>
            <a:ext cx="3220715" cy="1676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09A303F9-16A0-963A-A46C-38205275BB6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8" t="1023" r="184"/>
          <a:stretch/>
        </p:blipFill>
        <p:spPr>
          <a:xfrm>
            <a:off x="4360069" y="2206144"/>
            <a:ext cx="3205296" cy="1659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87606BB4-B33C-4B33-FE4E-139EFE1DB532}"/>
              </a:ext>
            </a:extLst>
          </p:cNvPr>
          <p:cNvSpPr txBox="1"/>
          <p:nvPr/>
        </p:nvSpPr>
        <p:spPr>
          <a:xfrm>
            <a:off x="4785336" y="5661061"/>
            <a:ext cx="2354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i="1" dirty="0">
                <a:solidFill>
                  <a:schemeClr val="tx2">
                    <a:lumMod val="50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... und noch vieles mehr!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2BBE66E-98C7-4278-FEE2-C5D73A585A23}"/>
              </a:ext>
            </a:extLst>
          </p:cNvPr>
          <p:cNvSpPr txBox="1"/>
          <p:nvPr/>
        </p:nvSpPr>
        <p:spPr>
          <a:xfrm>
            <a:off x="9369342" y="1590697"/>
            <a:ext cx="3766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E-Learning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4EC2BD68-8DD1-0928-32DF-C689D38F87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9721" y="2607254"/>
            <a:ext cx="1960654" cy="3012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4F53EBC5-B6FF-2A72-8E75-7AF0E925FF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5069" y="2217226"/>
            <a:ext cx="1995153" cy="3012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6507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56FCE7-D55E-BA24-551A-95294B9C3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050" y="1988840"/>
            <a:ext cx="5568950" cy="20923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b="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Ziele:</a:t>
            </a:r>
          </a:p>
          <a:p>
            <a:pPr marL="0" indent="0">
              <a:buNone/>
            </a:pPr>
            <a:r>
              <a:rPr lang="de-DE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👉 </a:t>
            </a:r>
            <a:r>
              <a:rPr lang="de-DE" sz="1800" b="0" dirty="0">
                <a:solidFill>
                  <a:schemeClr val="tx2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Mit Betroffenen psychischer Erkrankungen in Kontakt kommen</a:t>
            </a:r>
            <a:endParaRPr lang="de-DE" sz="1800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de-DE" sz="1800" dirty="0">
                <a:solidFill>
                  <a:schemeClr val="tx2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👉 Austausch über psychische Belastungen unter den Beschäftigten und Führungskräften fördern</a:t>
            </a:r>
            <a:endParaRPr lang="de-DE" sz="1800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indent="-457200">
              <a:buAutoNum type="arabicPeriod"/>
            </a:pPr>
            <a:endParaRPr lang="de-DE" sz="2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A157A40D-5909-CA65-BAD5-720A2FD03CAC}"/>
              </a:ext>
            </a:extLst>
          </p:cNvPr>
          <p:cNvSpPr/>
          <p:nvPr/>
        </p:nvSpPr>
        <p:spPr>
          <a:xfrm rot="5400000" flipH="1" flipV="1">
            <a:off x="7514701" y="1765461"/>
            <a:ext cx="1400176" cy="1667633"/>
          </a:xfrm>
          <a:custGeom>
            <a:avLst/>
            <a:gdLst>
              <a:gd name="connsiteX0" fmla="*/ 1400176 w 1400176"/>
              <a:gd name="connsiteY0" fmla="*/ 1541619 h 1667633"/>
              <a:gd name="connsiteX1" fmla="*/ 1004132 w 1400176"/>
              <a:gd name="connsiteY1" fmla="*/ 1667633 h 1667633"/>
              <a:gd name="connsiteX2" fmla="*/ 635608 w 1400176"/>
              <a:gd name="connsiteY2" fmla="*/ 1550375 h 1667633"/>
              <a:gd name="connsiteX3" fmla="*/ 636039 w 1400176"/>
              <a:gd name="connsiteY3" fmla="*/ 1541620 h 1667633"/>
              <a:gd name="connsiteX4" fmla="*/ 25902 w 1400176"/>
              <a:gd name="connsiteY4" fmla="*/ 773514 h 1667633"/>
              <a:gd name="connsiteX5" fmla="*/ 2887 w 1400176"/>
              <a:gd name="connsiteY5" fmla="*/ 769910 h 1667633"/>
              <a:gd name="connsiteX6" fmla="*/ 123929 w 1400176"/>
              <a:gd name="connsiteY6" fmla="*/ 389491 h 1667633"/>
              <a:gd name="connsiteX7" fmla="*/ 0 w 1400176"/>
              <a:gd name="connsiteY7" fmla="*/ 0 h 1667633"/>
              <a:gd name="connsiteX8" fmla="*/ 28158 w 1400176"/>
              <a:gd name="connsiteY8" fmla="*/ 1440 h 1667633"/>
              <a:gd name="connsiteX9" fmla="*/ 1400176 w 1400176"/>
              <a:gd name="connsiteY9" fmla="*/ 1541619 h 1667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0176" h="1667633">
                <a:moveTo>
                  <a:pt x="1400176" y="1541619"/>
                </a:moveTo>
                <a:lnTo>
                  <a:pt x="1004132" y="1667633"/>
                </a:lnTo>
                <a:lnTo>
                  <a:pt x="635608" y="1550375"/>
                </a:lnTo>
                <a:lnTo>
                  <a:pt x="636039" y="1541620"/>
                </a:lnTo>
                <a:cubicBezTo>
                  <a:pt x="636039" y="1162735"/>
                  <a:pt x="374107" y="846622"/>
                  <a:pt x="25902" y="773514"/>
                </a:cubicBezTo>
                <a:lnTo>
                  <a:pt x="2887" y="769910"/>
                </a:lnTo>
                <a:lnTo>
                  <a:pt x="123929" y="389491"/>
                </a:lnTo>
                <a:lnTo>
                  <a:pt x="0" y="0"/>
                </a:lnTo>
                <a:lnTo>
                  <a:pt x="28158" y="1440"/>
                </a:lnTo>
                <a:cubicBezTo>
                  <a:pt x="798800" y="80722"/>
                  <a:pt x="1400176" y="740027"/>
                  <a:pt x="1400176" y="154161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539AC881-ABCD-3C4D-4476-E7556F8053E0}"/>
              </a:ext>
            </a:extLst>
          </p:cNvPr>
          <p:cNvSpPr/>
          <p:nvPr/>
        </p:nvSpPr>
        <p:spPr>
          <a:xfrm rot="5400000" flipH="1" flipV="1">
            <a:off x="8936746" y="2019462"/>
            <a:ext cx="1647908" cy="1420127"/>
          </a:xfrm>
          <a:custGeom>
            <a:avLst/>
            <a:gdLst>
              <a:gd name="connsiteX0" fmla="*/ 1647908 w 1647908"/>
              <a:gd name="connsiteY0" fmla="*/ 0 h 1420127"/>
              <a:gd name="connsiteX1" fmla="*/ 1646400 w 1647908"/>
              <a:gd name="connsiteY1" fmla="*/ 30247 h 1420127"/>
              <a:gd name="connsiteX2" fmla="*/ 126015 w 1647908"/>
              <a:gd name="connsiteY2" fmla="*/ 1420127 h 1420127"/>
              <a:gd name="connsiteX3" fmla="*/ 0 w 1647908"/>
              <a:gd name="connsiteY3" fmla="*/ 1024084 h 1420127"/>
              <a:gd name="connsiteX4" fmla="*/ 117266 w 1647908"/>
              <a:gd name="connsiteY4" fmla="*/ 655538 h 1420127"/>
              <a:gd name="connsiteX5" fmla="*/ 126015 w 1647908"/>
              <a:gd name="connsiteY5" fmla="*/ 655991 h 1420127"/>
              <a:gd name="connsiteX6" fmla="*/ 874628 w 1647908"/>
              <a:gd name="connsiteY6" fmla="*/ 29967 h 1420127"/>
              <a:gd name="connsiteX7" fmla="*/ 878611 w 1647908"/>
              <a:gd name="connsiteY7" fmla="*/ 3190 h 1420127"/>
              <a:gd name="connsiteX8" fmla="*/ 1258246 w 1647908"/>
              <a:gd name="connsiteY8" fmla="*/ 123983 h 1420127"/>
              <a:gd name="connsiteX9" fmla="*/ 1647908 w 1647908"/>
              <a:gd name="connsiteY9" fmla="*/ 0 h 142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7908" h="1420127">
                <a:moveTo>
                  <a:pt x="1647908" y="0"/>
                </a:moveTo>
                <a:lnTo>
                  <a:pt x="1646400" y="30247"/>
                </a:lnTo>
                <a:cubicBezTo>
                  <a:pt x="1568137" y="810922"/>
                  <a:pt x="917305" y="1420127"/>
                  <a:pt x="126015" y="1420127"/>
                </a:cubicBezTo>
                <a:lnTo>
                  <a:pt x="0" y="1024084"/>
                </a:lnTo>
                <a:lnTo>
                  <a:pt x="117266" y="655538"/>
                </a:lnTo>
                <a:lnTo>
                  <a:pt x="126015" y="655991"/>
                </a:lnTo>
                <a:cubicBezTo>
                  <a:pt x="495284" y="655991"/>
                  <a:pt x="803376" y="387238"/>
                  <a:pt x="874628" y="29967"/>
                </a:cubicBezTo>
                <a:lnTo>
                  <a:pt x="878611" y="3190"/>
                </a:lnTo>
                <a:lnTo>
                  <a:pt x="1258246" y="123983"/>
                </a:lnTo>
                <a:lnTo>
                  <a:pt x="1647908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3BB2513E-4F59-2A80-535B-97F3BAE11021}"/>
              </a:ext>
            </a:extLst>
          </p:cNvPr>
          <p:cNvSpPr/>
          <p:nvPr/>
        </p:nvSpPr>
        <p:spPr>
          <a:xfrm rot="5400000" flipH="1" flipV="1">
            <a:off x="7260530" y="3415340"/>
            <a:ext cx="1647907" cy="1420127"/>
          </a:xfrm>
          <a:custGeom>
            <a:avLst/>
            <a:gdLst>
              <a:gd name="connsiteX0" fmla="*/ 1647907 w 1647907"/>
              <a:gd name="connsiteY0" fmla="*/ 396044 h 1420127"/>
              <a:gd name="connsiteX1" fmla="*/ 1530642 w 1647907"/>
              <a:gd name="connsiteY1" fmla="*/ 764591 h 1420127"/>
              <a:gd name="connsiteX2" fmla="*/ 1521893 w 1647907"/>
              <a:gd name="connsiteY2" fmla="*/ 764138 h 1420127"/>
              <a:gd name="connsiteX3" fmla="*/ 773280 w 1647907"/>
              <a:gd name="connsiteY3" fmla="*/ 1390162 h 1420127"/>
              <a:gd name="connsiteX4" fmla="*/ 769297 w 1647907"/>
              <a:gd name="connsiteY4" fmla="*/ 1416937 h 1420127"/>
              <a:gd name="connsiteX5" fmla="*/ 389662 w 1647907"/>
              <a:gd name="connsiteY5" fmla="*/ 1296144 h 1420127"/>
              <a:gd name="connsiteX6" fmla="*/ 0 w 1647907"/>
              <a:gd name="connsiteY6" fmla="*/ 1420127 h 1420127"/>
              <a:gd name="connsiteX7" fmla="*/ 1508 w 1647907"/>
              <a:gd name="connsiteY7" fmla="*/ 1389880 h 1420127"/>
              <a:gd name="connsiteX8" fmla="*/ 1521893 w 1647907"/>
              <a:gd name="connsiteY8" fmla="*/ 0 h 1420127"/>
              <a:gd name="connsiteX9" fmla="*/ 1647907 w 1647907"/>
              <a:gd name="connsiteY9" fmla="*/ 396044 h 142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7907" h="1420127">
                <a:moveTo>
                  <a:pt x="1647907" y="396044"/>
                </a:moveTo>
                <a:lnTo>
                  <a:pt x="1530642" y="764591"/>
                </a:lnTo>
                <a:lnTo>
                  <a:pt x="1521893" y="764138"/>
                </a:lnTo>
                <a:cubicBezTo>
                  <a:pt x="1152624" y="764138"/>
                  <a:pt x="844532" y="1032891"/>
                  <a:pt x="773280" y="1390162"/>
                </a:cubicBezTo>
                <a:lnTo>
                  <a:pt x="769297" y="1416937"/>
                </a:lnTo>
                <a:lnTo>
                  <a:pt x="389662" y="1296144"/>
                </a:lnTo>
                <a:lnTo>
                  <a:pt x="0" y="1420127"/>
                </a:lnTo>
                <a:lnTo>
                  <a:pt x="1508" y="1389880"/>
                </a:lnTo>
                <a:cubicBezTo>
                  <a:pt x="79771" y="609205"/>
                  <a:pt x="730602" y="0"/>
                  <a:pt x="1521893" y="0"/>
                </a:cubicBezTo>
                <a:lnTo>
                  <a:pt x="1647907" y="396044"/>
                </a:lnTo>
                <a:close/>
              </a:path>
            </a:pathLst>
          </a:custGeom>
          <a:solidFill>
            <a:srgbClr val="FAFF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2000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8B72F954-A50D-98ED-805F-C98406998628}"/>
              </a:ext>
            </a:extLst>
          </p:cNvPr>
          <p:cNvSpPr/>
          <p:nvPr/>
        </p:nvSpPr>
        <p:spPr>
          <a:xfrm rot="5400000" flipH="1" flipV="1">
            <a:off x="8930307" y="3421835"/>
            <a:ext cx="1400175" cy="1667633"/>
          </a:xfrm>
          <a:custGeom>
            <a:avLst/>
            <a:gdLst>
              <a:gd name="connsiteX0" fmla="*/ 1400175 w 1400175"/>
              <a:gd name="connsiteY0" fmla="*/ 1667633 h 1667633"/>
              <a:gd name="connsiteX1" fmla="*/ 1372018 w 1400175"/>
              <a:gd name="connsiteY1" fmla="*/ 1666193 h 1667633"/>
              <a:gd name="connsiteX2" fmla="*/ 0 w 1400175"/>
              <a:gd name="connsiteY2" fmla="*/ 126014 h 1667633"/>
              <a:gd name="connsiteX3" fmla="*/ 396044 w 1400175"/>
              <a:gd name="connsiteY3" fmla="*/ 0 h 1667633"/>
              <a:gd name="connsiteX4" fmla="*/ 764568 w 1400175"/>
              <a:gd name="connsiteY4" fmla="*/ 117258 h 1667633"/>
              <a:gd name="connsiteX5" fmla="*/ 764137 w 1400175"/>
              <a:gd name="connsiteY5" fmla="*/ 126015 h 1667633"/>
              <a:gd name="connsiteX6" fmla="*/ 1374274 w 1400175"/>
              <a:gd name="connsiteY6" fmla="*/ 894121 h 1667633"/>
              <a:gd name="connsiteX7" fmla="*/ 1397288 w 1400175"/>
              <a:gd name="connsiteY7" fmla="*/ 897725 h 1667633"/>
              <a:gd name="connsiteX8" fmla="*/ 1276246 w 1400175"/>
              <a:gd name="connsiteY8" fmla="*/ 1278143 h 1667633"/>
              <a:gd name="connsiteX9" fmla="*/ 1400175 w 1400175"/>
              <a:gd name="connsiteY9" fmla="*/ 1667633 h 1667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0175" h="1667633">
                <a:moveTo>
                  <a:pt x="1400175" y="1667633"/>
                </a:moveTo>
                <a:lnTo>
                  <a:pt x="1372018" y="1666193"/>
                </a:lnTo>
                <a:cubicBezTo>
                  <a:pt x="601376" y="1586911"/>
                  <a:pt x="0" y="927606"/>
                  <a:pt x="0" y="126014"/>
                </a:cubicBezTo>
                <a:lnTo>
                  <a:pt x="396044" y="0"/>
                </a:lnTo>
                <a:lnTo>
                  <a:pt x="764568" y="117258"/>
                </a:lnTo>
                <a:lnTo>
                  <a:pt x="764137" y="126015"/>
                </a:lnTo>
                <a:cubicBezTo>
                  <a:pt x="764137" y="504900"/>
                  <a:pt x="1026069" y="821013"/>
                  <a:pt x="1374274" y="894121"/>
                </a:cubicBezTo>
                <a:lnTo>
                  <a:pt x="1397288" y="897725"/>
                </a:lnTo>
                <a:lnTo>
                  <a:pt x="1276246" y="1278143"/>
                </a:lnTo>
                <a:lnTo>
                  <a:pt x="1400175" y="166763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E59BFFF-EFCD-5CBB-7A3B-91A45249C6F4}"/>
              </a:ext>
            </a:extLst>
          </p:cNvPr>
          <p:cNvSpPr txBox="1"/>
          <p:nvPr/>
        </p:nvSpPr>
        <p:spPr>
          <a:xfrm rot="3322735">
            <a:off x="8868949" y="2711975"/>
            <a:ext cx="1413574" cy="52322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1. </a:t>
            </a:r>
            <a:br>
              <a:rPr lang="de-DE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de-DE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Umsetzung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741FBDE-8FA4-1C14-754A-7D2D6A94F9EC}"/>
              </a:ext>
            </a:extLst>
          </p:cNvPr>
          <p:cNvSpPr txBox="1"/>
          <p:nvPr/>
        </p:nvSpPr>
        <p:spPr>
          <a:xfrm rot="19028909">
            <a:off x="8784900" y="3784377"/>
            <a:ext cx="1413574" cy="461665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2. </a:t>
            </a:r>
            <a:br>
              <a:rPr lang="de-DE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de-DE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Edukation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B1F3CFA-BC8D-2193-AE9B-63FAC2ECCECA}"/>
              </a:ext>
            </a:extLst>
          </p:cNvPr>
          <p:cNvSpPr txBox="1"/>
          <p:nvPr/>
        </p:nvSpPr>
        <p:spPr>
          <a:xfrm rot="3042082">
            <a:off x="7595450" y="3621600"/>
            <a:ext cx="1413574" cy="523220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de-DE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3.</a:t>
            </a:r>
          </a:p>
          <a:p>
            <a:pPr algn="ctr"/>
            <a:r>
              <a:rPr lang="de-DE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Kontakt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A5C1C76-E5B7-9FC9-59E5-16CDB981A149}"/>
              </a:ext>
            </a:extLst>
          </p:cNvPr>
          <p:cNvSpPr txBox="1"/>
          <p:nvPr/>
        </p:nvSpPr>
        <p:spPr>
          <a:xfrm rot="19261096">
            <a:off x="7708733" y="2517872"/>
            <a:ext cx="1413574" cy="52322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4.</a:t>
            </a:r>
          </a:p>
          <a:p>
            <a:pPr algn="ctr"/>
            <a:r>
              <a:rPr lang="de-DE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Evaluation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684DCA0F-DE03-F845-D721-B49C762E2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0" y="279400"/>
            <a:ext cx="10058400" cy="1060450"/>
          </a:xfrm>
        </p:spPr>
        <p:txBody>
          <a:bodyPr/>
          <a:lstStyle/>
          <a:p>
            <a:r>
              <a:rPr lang="de-DE" b="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3. Schritt: Kontakt</a:t>
            </a:r>
            <a:br>
              <a:rPr lang="de-DE" dirty="0"/>
            </a:br>
            <a:endParaRPr lang="de-DE" sz="1800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919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2B49BD-9FBD-C377-8BF5-F89341BBA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3. Schritt: Kontakt</a:t>
            </a:r>
            <a:br>
              <a:rPr lang="de-DE" dirty="0"/>
            </a:br>
            <a:r>
              <a:rPr lang="de-DE" sz="18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Materialien für Beschäftigte und Führungskräfte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CFC43EA-92C9-BF5F-65A7-ED868FEF0627}"/>
              </a:ext>
            </a:extLst>
          </p:cNvPr>
          <p:cNvSpPr txBox="1"/>
          <p:nvPr/>
        </p:nvSpPr>
        <p:spPr>
          <a:xfrm>
            <a:off x="939647" y="1590697"/>
            <a:ext cx="4641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Erfahrungsberichte Betroffener</a:t>
            </a:r>
            <a:endParaRPr lang="de-DE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87606BB4-B33C-4B33-FE4E-139EFE1DB532}"/>
              </a:ext>
            </a:extLst>
          </p:cNvPr>
          <p:cNvSpPr txBox="1"/>
          <p:nvPr/>
        </p:nvSpPr>
        <p:spPr>
          <a:xfrm>
            <a:off x="4785336" y="5661061"/>
            <a:ext cx="2354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i="1" dirty="0">
                <a:solidFill>
                  <a:schemeClr val="tx2">
                    <a:lumMod val="50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... und noch vieles mehr!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2BBE66E-98C7-4278-FEE2-C5D73A585A23}"/>
              </a:ext>
            </a:extLst>
          </p:cNvPr>
          <p:cNvSpPr txBox="1"/>
          <p:nvPr/>
        </p:nvSpPr>
        <p:spPr>
          <a:xfrm>
            <a:off x="7140097" y="1611913"/>
            <a:ext cx="3766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Veranstaltungen mit/von Betroffenen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A18EFD2C-7CF3-7CD6-CE03-C8D9A8D60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342" y="3115278"/>
            <a:ext cx="3220716" cy="1776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C766EDCB-91FC-1E9E-765F-51225ED96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647" y="2206144"/>
            <a:ext cx="3220716" cy="1797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B6EFED21-3D6B-3DDE-411A-60B4B3D9FA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3615" y="2398028"/>
            <a:ext cx="2215603" cy="3065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8A0941A8-708B-2AB6-8F1F-B4A675EFB6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1861" y="2206144"/>
            <a:ext cx="2479556" cy="3065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0071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83CF6C99-1842-D48D-B2C6-86462526CCEC}"/>
              </a:ext>
            </a:extLst>
          </p:cNvPr>
          <p:cNvSpPr/>
          <p:nvPr/>
        </p:nvSpPr>
        <p:spPr>
          <a:xfrm>
            <a:off x="0" y="1"/>
            <a:ext cx="4894730" cy="6164132"/>
          </a:xfrm>
          <a:prstGeom prst="rect">
            <a:avLst/>
          </a:prstGeom>
          <a:solidFill>
            <a:srgbClr val="5675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5" name="Titel 6">
            <a:extLst>
              <a:ext uri="{FF2B5EF4-FFF2-40B4-BE49-F238E27FC236}">
                <a16:creationId xmlns:a16="http://schemas.microsoft.com/office/drawing/2014/main" id="{7A52C018-5BAD-A192-E654-7B3FF3867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260350"/>
            <a:ext cx="4032448" cy="1056413"/>
          </a:xfrm>
        </p:spPr>
        <p:txBody>
          <a:bodyPr/>
          <a:lstStyle/>
          <a:p>
            <a:r>
              <a:rPr lang="de-DE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Agenda</a:t>
            </a:r>
            <a:r>
              <a:rPr lang="de-DE" dirty="0">
                <a:latin typeface="Roboto" panose="02000000000000000000" pitchFamily="2" charset="0"/>
                <a:ea typeface="Roboto" panose="02000000000000000000" pitchFamily="2" charset="0"/>
              </a:rPr>
              <a:t>	</a:t>
            </a:r>
          </a:p>
        </p:txBody>
      </p:sp>
      <p:sp>
        <p:nvSpPr>
          <p:cNvPr id="2" name="Inhaltsplatzhalter 7">
            <a:extLst>
              <a:ext uri="{FF2B5EF4-FFF2-40B4-BE49-F238E27FC236}">
                <a16:creationId xmlns:a16="http://schemas.microsoft.com/office/drawing/2014/main" id="{CE464596-286D-5363-10F1-662C193C6559}"/>
              </a:ext>
            </a:extLst>
          </p:cNvPr>
          <p:cNvSpPr txBox="1">
            <a:spLocks/>
          </p:cNvSpPr>
          <p:nvPr/>
        </p:nvSpPr>
        <p:spPr>
          <a:xfrm>
            <a:off x="5591944" y="1196752"/>
            <a:ext cx="6192687" cy="482453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560" indent="-457200">
              <a:lnSpc>
                <a:spcPct val="100000"/>
              </a:lnSpc>
              <a:spcAft>
                <a:spcPts val="12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de-DE" b="1" spc="-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Stigma psychischer Beeinträchtigung </a:t>
            </a:r>
          </a:p>
          <a:p>
            <a:pPr marL="457560" indent="-457200">
              <a:lnSpc>
                <a:spcPct val="100000"/>
              </a:lnSpc>
              <a:spcAft>
                <a:spcPts val="12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de-DE" b="1" spc="-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Wie knacken wir das Tabu?          </a:t>
            </a:r>
            <a:r>
              <a:rPr lang="de-DE" sz="2400" i="1" spc="-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Die Anti-Stigma-Kampagne im Projekt </a:t>
            </a:r>
            <a:r>
              <a:rPr lang="de-DE" sz="2400" i="1" spc="-1" dirty="0" err="1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BEMpsy</a:t>
            </a:r>
            <a:endParaRPr lang="de-DE" sz="2400" i="1" spc="-1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339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56FCE7-D55E-BA24-551A-95294B9C3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050" y="1988840"/>
            <a:ext cx="7487088" cy="20923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b="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Ziele:</a:t>
            </a:r>
          </a:p>
          <a:p>
            <a:pPr marL="0" indent="0">
              <a:buNone/>
            </a:pPr>
            <a:r>
              <a:rPr lang="de-DE" sz="1800" dirty="0">
                <a:solidFill>
                  <a:schemeClr val="tx2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👉 Veränderungen erfassen</a:t>
            </a:r>
            <a:endParaRPr lang="de-DE" sz="1800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de-DE" sz="1800" dirty="0">
                <a:solidFill>
                  <a:schemeClr val="tx2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👉 </a:t>
            </a:r>
            <a:r>
              <a:rPr lang="de-DE" sz="1800" b="0" dirty="0">
                <a:solidFill>
                  <a:schemeClr val="tx2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Psychische Gesundheit als Dauerthema etablieren</a:t>
            </a:r>
            <a:endParaRPr lang="de-DE" sz="1800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de-DE" sz="2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A157A40D-5909-CA65-BAD5-720A2FD03CAC}"/>
              </a:ext>
            </a:extLst>
          </p:cNvPr>
          <p:cNvSpPr/>
          <p:nvPr/>
        </p:nvSpPr>
        <p:spPr>
          <a:xfrm rot="5400000" flipH="1" flipV="1">
            <a:off x="7514701" y="1765461"/>
            <a:ext cx="1400176" cy="1667633"/>
          </a:xfrm>
          <a:custGeom>
            <a:avLst/>
            <a:gdLst>
              <a:gd name="connsiteX0" fmla="*/ 1400176 w 1400176"/>
              <a:gd name="connsiteY0" fmla="*/ 1541619 h 1667633"/>
              <a:gd name="connsiteX1" fmla="*/ 1004132 w 1400176"/>
              <a:gd name="connsiteY1" fmla="*/ 1667633 h 1667633"/>
              <a:gd name="connsiteX2" fmla="*/ 635608 w 1400176"/>
              <a:gd name="connsiteY2" fmla="*/ 1550375 h 1667633"/>
              <a:gd name="connsiteX3" fmla="*/ 636039 w 1400176"/>
              <a:gd name="connsiteY3" fmla="*/ 1541620 h 1667633"/>
              <a:gd name="connsiteX4" fmla="*/ 25902 w 1400176"/>
              <a:gd name="connsiteY4" fmla="*/ 773514 h 1667633"/>
              <a:gd name="connsiteX5" fmla="*/ 2887 w 1400176"/>
              <a:gd name="connsiteY5" fmla="*/ 769910 h 1667633"/>
              <a:gd name="connsiteX6" fmla="*/ 123929 w 1400176"/>
              <a:gd name="connsiteY6" fmla="*/ 389491 h 1667633"/>
              <a:gd name="connsiteX7" fmla="*/ 0 w 1400176"/>
              <a:gd name="connsiteY7" fmla="*/ 0 h 1667633"/>
              <a:gd name="connsiteX8" fmla="*/ 28158 w 1400176"/>
              <a:gd name="connsiteY8" fmla="*/ 1440 h 1667633"/>
              <a:gd name="connsiteX9" fmla="*/ 1400176 w 1400176"/>
              <a:gd name="connsiteY9" fmla="*/ 1541619 h 1667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0176" h="1667633">
                <a:moveTo>
                  <a:pt x="1400176" y="1541619"/>
                </a:moveTo>
                <a:lnTo>
                  <a:pt x="1004132" y="1667633"/>
                </a:lnTo>
                <a:lnTo>
                  <a:pt x="635608" y="1550375"/>
                </a:lnTo>
                <a:lnTo>
                  <a:pt x="636039" y="1541620"/>
                </a:lnTo>
                <a:cubicBezTo>
                  <a:pt x="636039" y="1162735"/>
                  <a:pt x="374107" y="846622"/>
                  <a:pt x="25902" y="773514"/>
                </a:cubicBezTo>
                <a:lnTo>
                  <a:pt x="2887" y="769910"/>
                </a:lnTo>
                <a:lnTo>
                  <a:pt x="123929" y="389491"/>
                </a:lnTo>
                <a:lnTo>
                  <a:pt x="0" y="0"/>
                </a:lnTo>
                <a:lnTo>
                  <a:pt x="28158" y="1440"/>
                </a:lnTo>
                <a:cubicBezTo>
                  <a:pt x="798800" y="80722"/>
                  <a:pt x="1400176" y="740027"/>
                  <a:pt x="1400176" y="1541619"/>
                </a:cubicBezTo>
                <a:close/>
              </a:path>
            </a:pathLst>
          </a:custGeom>
          <a:solidFill>
            <a:srgbClr val="FAFF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539AC881-ABCD-3C4D-4476-E7556F8053E0}"/>
              </a:ext>
            </a:extLst>
          </p:cNvPr>
          <p:cNvSpPr/>
          <p:nvPr/>
        </p:nvSpPr>
        <p:spPr>
          <a:xfrm rot="5400000" flipH="1" flipV="1">
            <a:off x="8936746" y="2019462"/>
            <a:ext cx="1647908" cy="1420127"/>
          </a:xfrm>
          <a:custGeom>
            <a:avLst/>
            <a:gdLst>
              <a:gd name="connsiteX0" fmla="*/ 1647908 w 1647908"/>
              <a:gd name="connsiteY0" fmla="*/ 0 h 1420127"/>
              <a:gd name="connsiteX1" fmla="*/ 1646400 w 1647908"/>
              <a:gd name="connsiteY1" fmla="*/ 30247 h 1420127"/>
              <a:gd name="connsiteX2" fmla="*/ 126015 w 1647908"/>
              <a:gd name="connsiteY2" fmla="*/ 1420127 h 1420127"/>
              <a:gd name="connsiteX3" fmla="*/ 0 w 1647908"/>
              <a:gd name="connsiteY3" fmla="*/ 1024084 h 1420127"/>
              <a:gd name="connsiteX4" fmla="*/ 117266 w 1647908"/>
              <a:gd name="connsiteY4" fmla="*/ 655538 h 1420127"/>
              <a:gd name="connsiteX5" fmla="*/ 126015 w 1647908"/>
              <a:gd name="connsiteY5" fmla="*/ 655991 h 1420127"/>
              <a:gd name="connsiteX6" fmla="*/ 874628 w 1647908"/>
              <a:gd name="connsiteY6" fmla="*/ 29967 h 1420127"/>
              <a:gd name="connsiteX7" fmla="*/ 878611 w 1647908"/>
              <a:gd name="connsiteY7" fmla="*/ 3190 h 1420127"/>
              <a:gd name="connsiteX8" fmla="*/ 1258246 w 1647908"/>
              <a:gd name="connsiteY8" fmla="*/ 123983 h 1420127"/>
              <a:gd name="connsiteX9" fmla="*/ 1647908 w 1647908"/>
              <a:gd name="connsiteY9" fmla="*/ 0 h 142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7908" h="1420127">
                <a:moveTo>
                  <a:pt x="1647908" y="0"/>
                </a:moveTo>
                <a:lnTo>
                  <a:pt x="1646400" y="30247"/>
                </a:lnTo>
                <a:cubicBezTo>
                  <a:pt x="1568137" y="810922"/>
                  <a:pt x="917305" y="1420127"/>
                  <a:pt x="126015" y="1420127"/>
                </a:cubicBezTo>
                <a:lnTo>
                  <a:pt x="0" y="1024084"/>
                </a:lnTo>
                <a:lnTo>
                  <a:pt x="117266" y="655538"/>
                </a:lnTo>
                <a:lnTo>
                  <a:pt x="126015" y="655991"/>
                </a:lnTo>
                <a:cubicBezTo>
                  <a:pt x="495284" y="655991"/>
                  <a:pt x="803376" y="387238"/>
                  <a:pt x="874628" y="29967"/>
                </a:cubicBezTo>
                <a:lnTo>
                  <a:pt x="878611" y="3190"/>
                </a:lnTo>
                <a:lnTo>
                  <a:pt x="1258246" y="123983"/>
                </a:lnTo>
                <a:lnTo>
                  <a:pt x="1647908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3BB2513E-4F59-2A80-535B-97F3BAE11021}"/>
              </a:ext>
            </a:extLst>
          </p:cNvPr>
          <p:cNvSpPr/>
          <p:nvPr/>
        </p:nvSpPr>
        <p:spPr>
          <a:xfrm rot="5400000" flipH="1" flipV="1">
            <a:off x="7260530" y="3415340"/>
            <a:ext cx="1647907" cy="1420127"/>
          </a:xfrm>
          <a:custGeom>
            <a:avLst/>
            <a:gdLst>
              <a:gd name="connsiteX0" fmla="*/ 1647907 w 1647907"/>
              <a:gd name="connsiteY0" fmla="*/ 396044 h 1420127"/>
              <a:gd name="connsiteX1" fmla="*/ 1530642 w 1647907"/>
              <a:gd name="connsiteY1" fmla="*/ 764591 h 1420127"/>
              <a:gd name="connsiteX2" fmla="*/ 1521893 w 1647907"/>
              <a:gd name="connsiteY2" fmla="*/ 764138 h 1420127"/>
              <a:gd name="connsiteX3" fmla="*/ 773280 w 1647907"/>
              <a:gd name="connsiteY3" fmla="*/ 1390162 h 1420127"/>
              <a:gd name="connsiteX4" fmla="*/ 769297 w 1647907"/>
              <a:gd name="connsiteY4" fmla="*/ 1416937 h 1420127"/>
              <a:gd name="connsiteX5" fmla="*/ 389662 w 1647907"/>
              <a:gd name="connsiteY5" fmla="*/ 1296144 h 1420127"/>
              <a:gd name="connsiteX6" fmla="*/ 0 w 1647907"/>
              <a:gd name="connsiteY6" fmla="*/ 1420127 h 1420127"/>
              <a:gd name="connsiteX7" fmla="*/ 1508 w 1647907"/>
              <a:gd name="connsiteY7" fmla="*/ 1389880 h 1420127"/>
              <a:gd name="connsiteX8" fmla="*/ 1521893 w 1647907"/>
              <a:gd name="connsiteY8" fmla="*/ 0 h 1420127"/>
              <a:gd name="connsiteX9" fmla="*/ 1647907 w 1647907"/>
              <a:gd name="connsiteY9" fmla="*/ 396044 h 142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7907" h="1420127">
                <a:moveTo>
                  <a:pt x="1647907" y="396044"/>
                </a:moveTo>
                <a:lnTo>
                  <a:pt x="1530642" y="764591"/>
                </a:lnTo>
                <a:lnTo>
                  <a:pt x="1521893" y="764138"/>
                </a:lnTo>
                <a:cubicBezTo>
                  <a:pt x="1152624" y="764138"/>
                  <a:pt x="844532" y="1032891"/>
                  <a:pt x="773280" y="1390162"/>
                </a:cubicBezTo>
                <a:lnTo>
                  <a:pt x="769297" y="1416937"/>
                </a:lnTo>
                <a:lnTo>
                  <a:pt x="389662" y="1296144"/>
                </a:lnTo>
                <a:lnTo>
                  <a:pt x="0" y="1420127"/>
                </a:lnTo>
                <a:lnTo>
                  <a:pt x="1508" y="1389880"/>
                </a:lnTo>
                <a:cubicBezTo>
                  <a:pt x="79771" y="609205"/>
                  <a:pt x="730602" y="0"/>
                  <a:pt x="1521893" y="0"/>
                </a:cubicBezTo>
                <a:lnTo>
                  <a:pt x="1647907" y="39604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8B72F954-A50D-98ED-805F-C98406998628}"/>
              </a:ext>
            </a:extLst>
          </p:cNvPr>
          <p:cNvSpPr/>
          <p:nvPr/>
        </p:nvSpPr>
        <p:spPr>
          <a:xfrm rot="5400000" flipH="1" flipV="1">
            <a:off x="8930307" y="3421835"/>
            <a:ext cx="1400175" cy="1667633"/>
          </a:xfrm>
          <a:custGeom>
            <a:avLst/>
            <a:gdLst>
              <a:gd name="connsiteX0" fmla="*/ 1400175 w 1400175"/>
              <a:gd name="connsiteY0" fmla="*/ 1667633 h 1667633"/>
              <a:gd name="connsiteX1" fmla="*/ 1372018 w 1400175"/>
              <a:gd name="connsiteY1" fmla="*/ 1666193 h 1667633"/>
              <a:gd name="connsiteX2" fmla="*/ 0 w 1400175"/>
              <a:gd name="connsiteY2" fmla="*/ 126014 h 1667633"/>
              <a:gd name="connsiteX3" fmla="*/ 396044 w 1400175"/>
              <a:gd name="connsiteY3" fmla="*/ 0 h 1667633"/>
              <a:gd name="connsiteX4" fmla="*/ 764568 w 1400175"/>
              <a:gd name="connsiteY4" fmla="*/ 117258 h 1667633"/>
              <a:gd name="connsiteX5" fmla="*/ 764137 w 1400175"/>
              <a:gd name="connsiteY5" fmla="*/ 126015 h 1667633"/>
              <a:gd name="connsiteX6" fmla="*/ 1374274 w 1400175"/>
              <a:gd name="connsiteY6" fmla="*/ 894121 h 1667633"/>
              <a:gd name="connsiteX7" fmla="*/ 1397288 w 1400175"/>
              <a:gd name="connsiteY7" fmla="*/ 897725 h 1667633"/>
              <a:gd name="connsiteX8" fmla="*/ 1276246 w 1400175"/>
              <a:gd name="connsiteY8" fmla="*/ 1278143 h 1667633"/>
              <a:gd name="connsiteX9" fmla="*/ 1400175 w 1400175"/>
              <a:gd name="connsiteY9" fmla="*/ 1667633 h 1667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0175" h="1667633">
                <a:moveTo>
                  <a:pt x="1400175" y="1667633"/>
                </a:moveTo>
                <a:lnTo>
                  <a:pt x="1372018" y="1666193"/>
                </a:lnTo>
                <a:cubicBezTo>
                  <a:pt x="601376" y="1586911"/>
                  <a:pt x="0" y="927606"/>
                  <a:pt x="0" y="126014"/>
                </a:cubicBezTo>
                <a:lnTo>
                  <a:pt x="396044" y="0"/>
                </a:lnTo>
                <a:lnTo>
                  <a:pt x="764568" y="117258"/>
                </a:lnTo>
                <a:lnTo>
                  <a:pt x="764137" y="126015"/>
                </a:lnTo>
                <a:cubicBezTo>
                  <a:pt x="764137" y="504900"/>
                  <a:pt x="1026069" y="821013"/>
                  <a:pt x="1374274" y="894121"/>
                </a:cubicBezTo>
                <a:lnTo>
                  <a:pt x="1397288" y="897725"/>
                </a:lnTo>
                <a:lnTo>
                  <a:pt x="1276246" y="1278143"/>
                </a:lnTo>
                <a:lnTo>
                  <a:pt x="1400175" y="166763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E59BFFF-EFCD-5CBB-7A3B-91A45249C6F4}"/>
              </a:ext>
            </a:extLst>
          </p:cNvPr>
          <p:cNvSpPr txBox="1"/>
          <p:nvPr/>
        </p:nvSpPr>
        <p:spPr>
          <a:xfrm rot="3322735">
            <a:off x="8868949" y="2711975"/>
            <a:ext cx="1413574" cy="52322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1.</a:t>
            </a:r>
            <a:r>
              <a:rPr lang="de-DE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br>
              <a:rPr lang="de-DE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de-DE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Umsetzung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741FBDE-8FA4-1C14-754A-7D2D6A94F9EC}"/>
              </a:ext>
            </a:extLst>
          </p:cNvPr>
          <p:cNvSpPr txBox="1"/>
          <p:nvPr/>
        </p:nvSpPr>
        <p:spPr>
          <a:xfrm rot="19028909">
            <a:off x="8784900" y="3784377"/>
            <a:ext cx="1413574" cy="461665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2. </a:t>
            </a:r>
            <a:br>
              <a:rPr lang="de-DE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de-DE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Edukation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B1F3CFA-BC8D-2193-AE9B-63FAC2ECCECA}"/>
              </a:ext>
            </a:extLst>
          </p:cNvPr>
          <p:cNvSpPr txBox="1"/>
          <p:nvPr/>
        </p:nvSpPr>
        <p:spPr>
          <a:xfrm rot="3042082">
            <a:off x="7595450" y="3621600"/>
            <a:ext cx="1413574" cy="523220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3.</a:t>
            </a:r>
          </a:p>
          <a:p>
            <a:pPr algn="ctr"/>
            <a:r>
              <a:rPr lang="de-DE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Kontakt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A5C1C76-E5B7-9FC9-59E5-16CDB981A149}"/>
              </a:ext>
            </a:extLst>
          </p:cNvPr>
          <p:cNvSpPr txBox="1"/>
          <p:nvPr/>
        </p:nvSpPr>
        <p:spPr>
          <a:xfrm rot="19261096">
            <a:off x="7708733" y="2517872"/>
            <a:ext cx="1413574" cy="52322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de-DE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4.</a:t>
            </a:r>
          </a:p>
          <a:p>
            <a:pPr algn="ctr"/>
            <a:r>
              <a:rPr lang="de-DE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Evaluation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684DCA0F-DE03-F845-D721-B49C762E2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0" y="279400"/>
            <a:ext cx="10058400" cy="1060450"/>
          </a:xfrm>
        </p:spPr>
        <p:txBody>
          <a:bodyPr/>
          <a:lstStyle/>
          <a:p>
            <a:r>
              <a:rPr lang="de-DE" b="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4. Schritt: Evaluation</a:t>
            </a:r>
            <a:br>
              <a:rPr lang="de-DE" dirty="0"/>
            </a:br>
            <a:endParaRPr lang="de-DE" sz="1800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831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44F2EA-A42F-5270-30B8-71BFBC4DC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4. Schritt: Evaluation</a:t>
            </a:r>
            <a:r>
              <a:rPr lang="de-DE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br>
              <a:rPr lang="de-DE" sz="4800" dirty="0"/>
            </a:br>
            <a:r>
              <a:rPr lang="de-DE" sz="18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Materialien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9674BDB-E079-AEA6-9FFC-EA04586AD859}"/>
              </a:ext>
            </a:extLst>
          </p:cNvPr>
          <p:cNvSpPr txBox="1"/>
          <p:nvPr/>
        </p:nvSpPr>
        <p:spPr>
          <a:xfrm>
            <a:off x="4126326" y="1691109"/>
            <a:ext cx="3434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Evaluationskonzept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CBBE566-B64E-8FCC-6BAA-4B45FE8C5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345" y="2776351"/>
            <a:ext cx="2133420" cy="3032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0D2964B-AAB2-DA1A-5E9C-29D8318484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1142" y="2593975"/>
            <a:ext cx="2121673" cy="3006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3974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5AE0674F-7148-4B1F-6F45-E54DA3F840ED}"/>
              </a:ext>
            </a:extLst>
          </p:cNvPr>
          <p:cNvSpPr txBox="1"/>
          <p:nvPr/>
        </p:nvSpPr>
        <p:spPr>
          <a:xfrm>
            <a:off x="2861982" y="2222675"/>
            <a:ext cx="64680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Gemeinsam können wir das Stigma brechen!</a:t>
            </a:r>
          </a:p>
        </p:txBody>
      </p:sp>
    </p:spTree>
    <p:extLst>
      <p:ext uri="{BB962C8B-B14F-4D97-AF65-F5344CB8AC3E}">
        <p14:creationId xmlns:p14="http://schemas.microsoft.com/office/powerpoint/2010/main" val="3865204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86593-DB6C-39D6-447D-8C3EAF332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9FBBFC3C-8153-E564-6C1F-FDA718EB79D2}"/>
              </a:ext>
            </a:extLst>
          </p:cNvPr>
          <p:cNvSpPr/>
          <p:nvPr/>
        </p:nvSpPr>
        <p:spPr>
          <a:xfrm>
            <a:off x="0" y="1"/>
            <a:ext cx="4894730" cy="6164132"/>
          </a:xfrm>
          <a:prstGeom prst="rect">
            <a:avLst/>
          </a:prstGeom>
          <a:solidFill>
            <a:srgbClr val="5675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itel 6">
            <a:extLst>
              <a:ext uri="{FF2B5EF4-FFF2-40B4-BE49-F238E27FC236}">
                <a16:creationId xmlns:a16="http://schemas.microsoft.com/office/drawing/2014/main" id="{0686F898-07A6-6A0D-C408-B6C193988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260350"/>
            <a:ext cx="4032448" cy="1056413"/>
          </a:xfrm>
        </p:spPr>
        <p:txBody>
          <a:bodyPr/>
          <a:lstStyle/>
          <a:p>
            <a:r>
              <a:rPr lang="de-DE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Agenda</a:t>
            </a:r>
            <a:r>
              <a:rPr lang="de-DE" dirty="0">
                <a:latin typeface="Roboto" panose="02000000000000000000" pitchFamily="2" charset="0"/>
                <a:ea typeface="Roboto" panose="02000000000000000000" pitchFamily="2" charset="0"/>
              </a:rPr>
              <a:t>	</a:t>
            </a:r>
          </a:p>
        </p:txBody>
      </p:sp>
      <p:sp>
        <p:nvSpPr>
          <p:cNvPr id="2" name="Inhaltsplatzhalter 7">
            <a:extLst>
              <a:ext uri="{FF2B5EF4-FFF2-40B4-BE49-F238E27FC236}">
                <a16:creationId xmlns:a16="http://schemas.microsoft.com/office/drawing/2014/main" id="{01903757-11D3-C673-7580-9FFA3B2F5DB3}"/>
              </a:ext>
            </a:extLst>
          </p:cNvPr>
          <p:cNvSpPr txBox="1">
            <a:spLocks/>
          </p:cNvSpPr>
          <p:nvPr/>
        </p:nvSpPr>
        <p:spPr>
          <a:xfrm>
            <a:off x="5591944" y="1196752"/>
            <a:ext cx="6192687" cy="482453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560" indent="-457200">
              <a:lnSpc>
                <a:spcPct val="100000"/>
              </a:lnSpc>
              <a:spcAft>
                <a:spcPts val="12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de-DE" b="1" spc="-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Stigma psychischer Beeinträchtigung </a:t>
            </a:r>
          </a:p>
          <a:p>
            <a:pPr marL="457560" indent="-457200">
              <a:lnSpc>
                <a:spcPct val="100000"/>
              </a:lnSpc>
              <a:spcAft>
                <a:spcPts val="12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de-DE" b="1" spc="-1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Wie knacken wir das Tabu?          </a:t>
            </a:r>
            <a:r>
              <a:rPr lang="de-DE" sz="2400" i="1" spc="-1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Die Anti-Stigma-Kampagne im Projekt </a:t>
            </a:r>
            <a:r>
              <a:rPr lang="de-DE" sz="2400" i="1" spc="-1" dirty="0" err="1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BEMpsy</a:t>
            </a:r>
            <a:endParaRPr lang="de-DE" sz="2400" i="1" spc="-1" dirty="0">
              <a:solidFill>
                <a:schemeClr val="bg1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111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55D21E-0236-E69E-528F-3F65F0B5F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39" y="412376"/>
            <a:ext cx="11216725" cy="926824"/>
          </a:xfrm>
        </p:spPr>
        <p:txBody>
          <a:bodyPr/>
          <a:lstStyle/>
          <a:p>
            <a:r>
              <a:rPr lang="de-DE" b="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Stellenwert psychischer Beeinträchtigungen </a:t>
            </a:r>
            <a:r>
              <a:rPr lang="de-DE" sz="24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 Deutschland </a:t>
            </a:r>
          </a:p>
        </p:txBody>
      </p:sp>
      <p:graphicFrame>
        <p:nvGraphicFramePr>
          <p:cNvPr id="37" name="Diagramm 36">
            <a:extLst>
              <a:ext uri="{FF2B5EF4-FFF2-40B4-BE49-F238E27FC236}">
                <a16:creationId xmlns:a16="http://schemas.microsoft.com/office/drawing/2014/main" id="{75971157-EB78-5A1F-0E87-4CFCF0CD60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7465500"/>
              </p:ext>
            </p:extLst>
          </p:nvPr>
        </p:nvGraphicFramePr>
        <p:xfrm>
          <a:off x="1066980" y="1625865"/>
          <a:ext cx="10058040" cy="3846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6A6AC3ED-19EE-F233-634A-3A4BBE2D7B7C}"/>
              </a:ext>
            </a:extLst>
          </p:cNvPr>
          <p:cNvSpPr txBox="1"/>
          <p:nvPr/>
        </p:nvSpPr>
        <p:spPr>
          <a:xfrm>
            <a:off x="7024925" y="5758666"/>
            <a:ext cx="66247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i="1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Quelle: BKK, Gesundheitsreport 2022</a:t>
            </a:r>
            <a:endParaRPr lang="de-DE" sz="1100" i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912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787D5B-B610-4A72-6FD1-CDCD57538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97649"/>
            <a:ext cx="11329599" cy="1059480"/>
          </a:xfrm>
        </p:spPr>
        <p:txBody>
          <a:bodyPr/>
          <a:lstStyle/>
          <a:p>
            <a:r>
              <a:rPr lang="de-DE" b="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Mangelnde Offenheit verstärkt das Problem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37E0F9E5-52F4-6E6F-23D3-33BACB9CAAA8}"/>
              </a:ext>
            </a:extLst>
          </p:cNvPr>
          <p:cNvGrpSpPr/>
          <p:nvPr/>
        </p:nvGrpSpPr>
        <p:grpSpPr>
          <a:xfrm>
            <a:off x="335362" y="1826911"/>
            <a:ext cx="5641050" cy="3290990"/>
            <a:chOff x="0" y="88272"/>
            <a:chExt cx="5484984" cy="3290990"/>
          </a:xfrm>
          <a:solidFill>
            <a:srgbClr val="7A2352"/>
          </a:solidFill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3822C549-49ED-0069-4254-108565BD0B3F}"/>
                </a:ext>
              </a:extLst>
            </p:cNvPr>
            <p:cNvSpPr/>
            <p:nvPr/>
          </p:nvSpPr>
          <p:spPr>
            <a:xfrm>
              <a:off x="0" y="88272"/>
              <a:ext cx="5484984" cy="3290990"/>
            </a:xfrm>
            <a:prstGeom prst="rect">
              <a:avLst/>
            </a:prstGeom>
            <a:grpFill/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75764CCE-1236-CEF6-73D7-CA8AF2A4FFB8}"/>
                </a:ext>
              </a:extLst>
            </p:cNvPr>
            <p:cNvSpPr txBox="1"/>
            <p:nvPr/>
          </p:nvSpPr>
          <p:spPr>
            <a:xfrm>
              <a:off x="0" y="88272"/>
              <a:ext cx="5484984" cy="329099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marL="0" lvl="0" indent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400" b="1" kern="1200" dirty="0">
                  <a:latin typeface="Roboto" panose="02000000000000000000" pitchFamily="2" charset="0"/>
                  <a:ea typeface="Roboto" panose="02000000000000000000" pitchFamily="2" charset="0"/>
                </a:rPr>
                <a:t>65% der Arbeitnehmer*innen </a:t>
              </a:r>
            </a:p>
            <a:p>
              <a:pPr marL="0" lvl="0" indent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400" kern="1200" dirty="0">
                  <a:latin typeface="Roboto" panose="02000000000000000000" pitchFamily="2" charset="0"/>
                  <a:ea typeface="Roboto" panose="02000000000000000000" pitchFamily="2" charset="0"/>
                </a:rPr>
                <a:t>würden sich für eine psychische Erkrankung schämen</a:t>
              </a:r>
            </a:p>
          </p:txBody>
        </p:sp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FE04C915-28E3-31C8-7166-ADF48D9F889E}"/>
              </a:ext>
            </a:extLst>
          </p:cNvPr>
          <p:cNvGrpSpPr/>
          <p:nvPr/>
        </p:nvGrpSpPr>
        <p:grpSpPr>
          <a:xfrm>
            <a:off x="6215589" y="1826911"/>
            <a:ext cx="5641050" cy="3290990"/>
            <a:chOff x="6036295" y="67506"/>
            <a:chExt cx="5484984" cy="3290990"/>
          </a:xfrm>
          <a:solidFill>
            <a:srgbClr val="7A2352"/>
          </a:solidFill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024A092D-13DB-E719-6820-40134980EABA}"/>
                </a:ext>
              </a:extLst>
            </p:cNvPr>
            <p:cNvSpPr/>
            <p:nvPr/>
          </p:nvSpPr>
          <p:spPr>
            <a:xfrm>
              <a:off x="6036295" y="67506"/>
              <a:ext cx="5484984" cy="3290990"/>
            </a:xfrm>
            <a:prstGeom prst="rect">
              <a:avLst/>
            </a:prstGeom>
            <a:grpFill/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D7AD392C-3EF9-1AB4-6F46-8DB7FD6B8DF0}"/>
                </a:ext>
              </a:extLst>
            </p:cNvPr>
            <p:cNvSpPr txBox="1"/>
            <p:nvPr/>
          </p:nvSpPr>
          <p:spPr>
            <a:xfrm>
              <a:off x="6036295" y="67506"/>
              <a:ext cx="5484984" cy="329099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marL="0" lvl="0" indent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400" b="1" kern="1200" dirty="0">
                  <a:latin typeface="Roboto" panose="02000000000000000000" pitchFamily="2" charset="0"/>
                  <a:ea typeface="Roboto" panose="02000000000000000000" pitchFamily="2" charset="0"/>
                </a:rPr>
                <a:t>62% der Arbeitnehmer*innen </a:t>
              </a:r>
              <a:endParaRPr lang="de-DE" sz="2400" b="1" dirty="0"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pPr marL="0" lvl="0" indent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400" kern="1200" dirty="0">
                  <a:latin typeface="Roboto" panose="02000000000000000000" pitchFamily="2" charset="0"/>
                  <a:ea typeface="Roboto" panose="02000000000000000000" pitchFamily="2" charset="0"/>
                </a:rPr>
                <a:t>würden mit einer psychischen Erkrankung zur Arbeit gehen, ohne mit Vorgesetzten oder Kolleg*innen darüber zu sprechen</a:t>
              </a:r>
            </a:p>
          </p:txBody>
        </p:sp>
      </p:grpSp>
      <p:sp>
        <p:nvSpPr>
          <p:cNvPr id="9" name="Textfeld 8">
            <a:extLst>
              <a:ext uri="{FF2B5EF4-FFF2-40B4-BE49-F238E27FC236}">
                <a16:creationId xmlns:a16="http://schemas.microsoft.com/office/drawing/2014/main" id="{EC523F43-D0BF-B1D4-4440-77D44B0CB93A}"/>
              </a:ext>
            </a:extLst>
          </p:cNvPr>
          <p:cNvSpPr txBox="1"/>
          <p:nvPr/>
        </p:nvSpPr>
        <p:spPr>
          <a:xfrm>
            <a:off x="7412019" y="5372239"/>
            <a:ext cx="45451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i="1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Quelle: INQA, Offener Umgang mit psychischer Gesundheit: Aktuelle Ergebnisse einer Beschäftigten- und Bevölkerungsbefragung, 2020</a:t>
            </a:r>
            <a:endParaRPr lang="de-DE" sz="1100" i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89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3B096A-EF38-E8B2-2814-FE26526CC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Folgen mangelnder Offenheit</a:t>
            </a:r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E04DF823-5740-E2DA-9E51-D09BB03E1D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4012759"/>
              </p:ext>
            </p:extLst>
          </p:nvPr>
        </p:nvGraphicFramePr>
        <p:xfrm>
          <a:off x="4551731" y="1504950"/>
          <a:ext cx="3072285" cy="3245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A4C2BCC8-9219-1DE6-8717-DFD731957CA9}"/>
              </a:ext>
            </a:extLst>
          </p:cNvPr>
          <p:cNvSpPr txBox="1"/>
          <p:nvPr/>
        </p:nvSpPr>
        <p:spPr>
          <a:xfrm>
            <a:off x="4551732" y="3316685"/>
            <a:ext cx="3072286" cy="1107719"/>
          </a:xfrm>
          <a:prstGeom prst="rect">
            <a:avLst/>
          </a:prstGeom>
          <a:solidFill>
            <a:srgbClr val="7A2352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/>
            <a:r>
              <a:rPr lang="de-DE" sz="2000" b="1" dirty="0">
                <a:latin typeface="Roboto" panose="02000000000000000000" pitchFamily="2" charset="0"/>
                <a:ea typeface="Roboto" panose="02000000000000000000" pitchFamily="2" charset="0"/>
              </a:rPr>
              <a:t>Absentismus </a:t>
            </a:r>
            <a:r>
              <a:rPr lang="de-DE" b="1" dirty="0">
                <a:latin typeface="Roboto" panose="02000000000000000000" pitchFamily="2" charset="0"/>
                <a:ea typeface="Roboto" panose="02000000000000000000" pitchFamily="2" charset="0"/>
              </a:rPr>
              <a:t>(</a:t>
            </a:r>
            <a:r>
              <a:rPr lang="de-DE" b="0" dirty="0">
                <a:latin typeface="Roboto" panose="02000000000000000000" pitchFamily="2" charset="0"/>
                <a:ea typeface="Roboto" panose="02000000000000000000" pitchFamily="2" charset="0"/>
              </a:rPr>
              <a:t>Krankheitsbedingte Arbeitsunfähigkeit)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5B7E67D6-7351-1661-0143-01CE02A41FF9}"/>
              </a:ext>
            </a:extLst>
          </p:cNvPr>
          <p:cNvGrpSpPr/>
          <p:nvPr/>
        </p:nvGrpSpPr>
        <p:grpSpPr>
          <a:xfrm flipV="1">
            <a:off x="3607675" y="3436793"/>
            <a:ext cx="656317" cy="761926"/>
            <a:chOff x="3375803" y="990361"/>
            <a:chExt cx="656317" cy="761926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7" name="Pfeil: nach rechts 6">
              <a:extLst>
                <a:ext uri="{FF2B5EF4-FFF2-40B4-BE49-F238E27FC236}">
                  <a16:creationId xmlns:a16="http://schemas.microsoft.com/office/drawing/2014/main" id="{435E0B34-3E88-9EFA-98AF-5C91553BD9CB}"/>
                </a:ext>
              </a:extLst>
            </p:cNvPr>
            <p:cNvSpPr/>
            <p:nvPr/>
          </p:nvSpPr>
          <p:spPr>
            <a:xfrm rot="20056870">
              <a:off x="3375803" y="990361"/>
              <a:ext cx="656317" cy="761926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8" name="Pfeil: nach rechts 4">
              <a:extLst>
                <a:ext uri="{FF2B5EF4-FFF2-40B4-BE49-F238E27FC236}">
                  <a16:creationId xmlns:a16="http://schemas.microsoft.com/office/drawing/2014/main" id="{8CCDB886-0BCB-2D02-2820-95BDFCC7A8AA}"/>
                </a:ext>
              </a:extLst>
            </p:cNvPr>
            <p:cNvSpPr txBox="1"/>
            <p:nvPr/>
          </p:nvSpPr>
          <p:spPr>
            <a:xfrm rot="20056870">
              <a:off x="3385556" y="1185468"/>
              <a:ext cx="459422" cy="45715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800" kern="1200"/>
            </a:p>
          </p:txBody>
        </p:sp>
      </p:grpSp>
      <p:sp>
        <p:nvSpPr>
          <p:cNvPr id="10" name="Textfeld 9">
            <a:extLst>
              <a:ext uri="{FF2B5EF4-FFF2-40B4-BE49-F238E27FC236}">
                <a16:creationId xmlns:a16="http://schemas.microsoft.com/office/drawing/2014/main" id="{BCD33FC2-C2CC-2613-E353-4913F2DC2537}"/>
              </a:ext>
            </a:extLst>
          </p:cNvPr>
          <p:cNvSpPr txBox="1"/>
          <p:nvPr/>
        </p:nvSpPr>
        <p:spPr>
          <a:xfrm>
            <a:off x="451820" y="4750400"/>
            <a:ext cx="7172198" cy="1107719"/>
          </a:xfrm>
          <a:prstGeom prst="rect">
            <a:avLst/>
          </a:prstGeom>
          <a:solidFill>
            <a:srgbClr val="FAFF04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kern="12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Mangelnde Offenheit ist auch ein </a:t>
            </a:r>
            <a:r>
              <a:rPr lang="de-DE" sz="2000" b="1" kern="12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zentrales Hindernis </a:t>
            </a:r>
            <a:r>
              <a:rPr lang="de-DE" sz="2000" kern="12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für ein </a:t>
            </a:r>
            <a:r>
              <a:rPr lang="de-DE" sz="2000" b="1" kern="12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erfolgreiches BEM-Verfahren</a:t>
            </a:r>
            <a:r>
              <a:rPr lang="de-DE" sz="2000" b="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!</a:t>
            </a:r>
            <a:endParaRPr lang="de-DE" sz="2000" b="1" kern="1200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A051FF71-C496-D23D-D33C-37A11BCF2E58}"/>
              </a:ext>
            </a:extLst>
          </p:cNvPr>
          <p:cNvGrpSpPr/>
          <p:nvPr/>
        </p:nvGrpSpPr>
        <p:grpSpPr>
          <a:xfrm>
            <a:off x="3630365" y="2257882"/>
            <a:ext cx="656317" cy="761926"/>
            <a:chOff x="3375803" y="990361"/>
            <a:chExt cx="656317" cy="761926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12" name="Pfeil: nach rechts 11">
              <a:extLst>
                <a:ext uri="{FF2B5EF4-FFF2-40B4-BE49-F238E27FC236}">
                  <a16:creationId xmlns:a16="http://schemas.microsoft.com/office/drawing/2014/main" id="{9F0D7D34-10C6-6D8B-75E6-ABB96F550A13}"/>
                </a:ext>
              </a:extLst>
            </p:cNvPr>
            <p:cNvSpPr/>
            <p:nvPr/>
          </p:nvSpPr>
          <p:spPr>
            <a:xfrm rot="20056870">
              <a:off x="3375803" y="990361"/>
              <a:ext cx="656317" cy="761926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3" name="Pfeil: nach rechts 4">
              <a:extLst>
                <a:ext uri="{FF2B5EF4-FFF2-40B4-BE49-F238E27FC236}">
                  <a16:creationId xmlns:a16="http://schemas.microsoft.com/office/drawing/2014/main" id="{EBD9CB93-CA7E-63B9-1895-B325FC536D75}"/>
                </a:ext>
              </a:extLst>
            </p:cNvPr>
            <p:cNvSpPr txBox="1"/>
            <p:nvPr/>
          </p:nvSpPr>
          <p:spPr>
            <a:xfrm rot="20056870">
              <a:off x="3385556" y="1185468"/>
              <a:ext cx="459422" cy="45715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800" kern="1200"/>
            </a:p>
          </p:txBody>
        </p:sp>
      </p:grpSp>
      <p:pic>
        <p:nvPicPr>
          <p:cNvPr id="17" name="Grafik 16" descr="Ein Bild, das Blume, Person, Vase, Tisch enthält.&#10;&#10;Automatisch generierte Beschreibung">
            <a:extLst>
              <a:ext uri="{FF2B5EF4-FFF2-40B4-BE49-F238E27FC236}">
                <a16:creationId xmlns:a16="http://schemas.microsoft.com/office/drawing/2014/main" id="{0AED7973-46B8-0A5E-4E33-DCA14F0897E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253" y="1952382"/>
            <a:ext cx="4416661" cy="2759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52C1A85-80C2-138A-34B8-AF7C373FE324}"/>
              </a:ext>
            </a:extLst>
          </p:cNvPr>
          <p:cNvSpPr txBox="1"/>
          <p:nvPr/>
        </p:nvSpPr>
        <p:spPr>
          <a:xfrm>
            <a:off x="7412019" y="5372239"/>
            <a:ext cx="45451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i="1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Quelle: INQA, Offener Umgang mit psychischer Gesundheit: Aktuelle Ergebnisse einer Beschäftigten- und Bevölkerungsbefragung, 2020</a:t>
            </a:r>
            <a:endParaRPr lang="de-DE" sz="1100" i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618C5A18-2CF3-2B7F-8226-963280925DD2}"/>
              </a:ext>
            </a:extLst>
          </p:cNvPr>
          <p:cNvSpPr txBox="1"/>
          <p:nvPr/>
        </p:nvSpPr>
        <p:spPr>
          <a:xfrm>
            <a:off x="451821" y="2441262"/>
            <a:ext cx="2868115" cy="1564018"/>
          </a:xfrm>
          <a:prstGeom prst="rect">
            <a:avLst/>
          </a:prstGeom>
          <a:solidFill>
            <a:srgbClr val="7A235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800" kern="1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Betroffene psychischer Erkrankungen nehmen erst </a:t>
            </a:r>
            <a:r>
              <a:rPr lang="de-DE" sz="1800" b="1" kern="1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verzögert</a:t>
            </a:r>
            <a:r>
              <a:rPr lang="de-DE" sz="1800" kern="1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Hilfe in Anspruch, sodass die Krankheitsdauer </a:t>
            </a:r>
            <a:r>
              <a:rPr lang="de-DE" sz="1800" b="1" kern="1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steigt</a:t>
            </a:r>
            <a:r>
              <a:rPr lang="de-DE" sz="1800" kern="1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7428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D626C4-168E-4FE2-7624-C5CFB6F39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40" y="279720"/>
            <a:ext cx="10617210" cy="1059480"/>
          </a:xfrm>
        </p:spPr>
        <p:txBody>
          <a:bodyPr/>
          <a:lstStyle/>
          <a:p>
            <a:r>
              <a:rPr lang="de-DE" sz="4400" b="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Stigma als Ursache mangelnder Offenheit</a:t>
            </a:r>
            <a:endParaRPr lang="de-DE" b="1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C2E0EF29-57CA-A100-06BB-4621EEF4E4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5203423"/>
              </p:ext>
            </p:extLst>
          </p:nvPr>
        </p:nvGraphicFramePr>
        <p:xfrm>
          <a:off x="6096000" y="809844"/>
          <a:ext cx="5677647" cy="5044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EB470092-D6EA-AB50-12FD-F7F0A2C014BC}"/>
              </a:ext>
            </a:extLst>
          </p:cNvPr>
          <p:cNvSpPr txBox="1"/>
          <p:nvPr/>
        </p:nvSpPr>
        <p:spPr>
          <a:xfrm>
            <a:off x="602024" y="1697035"/>
            <a:ext cx="4515099" cy="4307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rgbClr val="4C5D5E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de-DE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Wortherkunft „Stigma“: 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Altgriechisch für „Zeichen“ oder „Brandmal“</a:t>
            </a:r>
          </a:p>
          <a:p>
            <a:pPr marL="201168" lvl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4C5D5E"/>
              </a:buClr>
              <a:defRPr/>
            </a:pPr>
            <a:r>
              <a:rPr lang="de-DE" dirty="0">
                <a:effectLst/>
                <a:latin typeface="Apple Color Emoji" pitchFamily="2" charset="0"/>
              </a:rPr>
              <a:t>👉 </a:t>
            </a:r>
            <a:r>
              <a:rPr kumimoji="0" lang="de-DE" b="0" i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Begriff zur Beschreibung von </a:t>
            </a:r>
            <a:r>
              <a:rPr kumimoji="0" lang="de-DE" b="1" i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Eigenschaften</a:t>
            </a:r>
            <a:r>
              <a:rPr kumimoji="0" lang="de-DE" b="0" i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, die von der Gesellschaft als „normabweichend“ angesehen werden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rgbClr val="4C5D5E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Setzt sich aus </a:t>
            </a:r>
            <a:r>
              <a:rPr kumimoji="0" lang="de-DE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Falschinformationen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(Wissen), </a:t>
            </a:r>
            <a:r>
              <a:rPr kumimoji="0" lang="de-DE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negativen Einstellungen 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und </a:t>
            </a:r>
            <a:r>
              <a:rPr kumimoji="0" lang="de-DE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diskriminierendem Verhalten 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gegenüber Menschen mit psychischen Beeinträchtigungen zusammen</a:t>
            </a:r>
          </a:p>
          <a:p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C2D8C48-29E7-320F-02EF-D62F7EFDB985}"/>
              </a:ext>
            </a:extLst>
          </p:cNvPr>
          <p:cNvSpPr txBox="1"/>
          <p:nvPr/>
        </p:nvSpPr>
        <p:spPr>
          <a:xfrm>
            <a:off x="6096000" y="5430163"/>
            <a:ext cx="56776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i="1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Quelle: Rüsch, Das Stigma psychischer Erkrankung</a:t>
            </a:r>
            <a:r>
              <a:rPr lang="de-DE" sz="1100" i="1" dirty="0">
                <a:latin typeface="Roboto" panose="02000000000000000000" pitchFamily="2" charset="0"/>
                <a:ea typeface="Roboto" panose="02000000000000000000" pitchFamily="2" charset="0"/>
              </a:rPr>
              <a:t>, 2020</a:t>
            </a:r>
          </a:p>
        </p:txBody>
      </p:sp>
    </p:spTree>
    <p:extLst>
      <p:ext uri="{BB962C8B-B14F-4D97-AF65-F5344CB8AC3E}">
        <p14:creationId xmlns:p14="http://schemas.microsoft.com/office/powerpoint/2010/main" val="3629215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B826D768-5304-63F0-F7E8-1F158F772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Stigma am Beispiel Depression </a:t>
            </a:r>
          </a:p>
        </p:txBody>
      </p:sp>
      <p:sp>
        <p:nvSpPr>
          <p:cNvPr id="9" name="Sprechblase: rechteckig 8">
            <a:extLst>
              <a:ext uri="{FF2B5EF4-FFF2-40B4-BE49-F238E27FC236}">
                <a16:creationId xmlns:a16="http://schemas.microsoft.com/office/drawing/2014/main" id="{C2DC5CBA-86DC-8FAC-4E11-3D6A6893D4C4}"/>
              </a:ext>
            </a:extLst>
          </p:cNvPr>
          <p:cNvSpPr/>
          <p:nvPr/>
        </p:nvSpPr>
        <p:spPr>
          <a:xfrm>
            <a:off x="527050" y="2525120"/>
            <a:ext cx="2160240" cy="936104"/>
          </a:xfrm>
          <a:prstGeom prst="wedgeRectCallout">
            <a:avLst>
              <a:gd name="adj1" fmla="val 12089"/>
              <a:gd name="adj2" fmla="val 88858"/>
            </a:avLst>
          </a:prstGeom>
          <a:solidFill>
            <a:srgbClr val="CBE2DB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Reiß dich zusammen.</a:t>
            </a:r>
            <a:endParaRPr lang="de-DE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Sprechblase: rechteckig mit abgerundeten Ecken 9">
            <a:extLst>
              <a:ext uri="{FF2B5EF4-FFF2-40B4-BE49-F238E27FC236}">
                <a16:creationId xmlns:a16="http://schemas.microsoft.com/office/drawing/2014/main" id="{6756362E-4A53-7367-D9CC-6290471DDA10}"/>
              </a:ext>
            </a:extLst>
          </p:cNvPr>
          <p:cNvSpPr/>
          <p:nvPr/>
        </p:nvSpPr>
        <p:spPr>
          <a:xfrm>
            <a:off x="3768726" y="3008681"/>
            <a:ext cx="1656184" cy="1366469"/>
          </a:xfrm>
          <a:prstGeom prst="wedgeRoundRectCallout">
            <a:avLst>
              <a:gd name="adj1" fmla="val 1953"/>
              <a:gd name="adj2" fmla="val 118986"/>
              <a:gd name="adj3" fmla="val 16667"/>
            </a:avLst>
          </a:prstGeom>
          <a:solidFill>
            <a:srgbClr val="CBE2DB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Jeder hat mal einen schlechten Tag.</a:t>
            </a:r>
          </a:p>
        </p:txBody>
      </p:sp>
      <p:sp>
        <p:nvSpPr>
          <p:cNvPr id="14" name="Sprechblase: rechteckig mit abgerundeten Ecken 13">
            <a:extLst>
              <a:ext uri="{FF2B5EF4-FFF2-40B4-BE49-F238E27FC236}">
                <a16:creationId xmlns:a16="http://schemas.microsoft.com/office/drawing/2014/main" id="{53DEC67A-7E86-4AAB-C169-ACB7B7A73DF9}"/>
              </a:ext>
            </a:extLst>
          </p:cNvPr>
          <p:cNvSpPr/>
          <p:nvPr/>
        </p:nvSpPr>
        <p:spPr>
          <a:xfrm>
            <a:off x="8583048" y="1514029"/>
            <a:ext cx="1656184" cy="1079203"/>
          </a:xfrm>
          <a:prstGeom prst="wedgeRoundRectCallout">
            <a:avLst>
              <a:gd name="adj1" fmla="val -22586"/>
              <a:gd name="adj2" fmla="val 66535"/>
              <a:gd name="adj3" fmla="val 16667"/>
            </a:avLst>
          </a:prstGeom>
          <a:solidFill>
            <a:srgbClr val="CBE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Krieg mal den Hintern hoch.</a:t>
            </a:r>
          </a:p>
        </p:txBody>
      </p:sp>
      <p:sp>
        <p:nvSpPr>
          <p:cNvPr id="15" name="Sprechblase: rechteckig mit abgerundeten Ecken 14">
            <a:extLst>
              <a:ext uri="{FF2B5EF4-FFF2-40B4-BE49-F238E27FC236}">
                <a16:creationId xmlns:a16="http://schemas.microsoft.com/office/drawing/2014/main" id="{A2D5D3C6-0938-CA60-AA4A-ACDF7BFAC0AD}"/>
              </a:ext>
            </a:extLst>
          </p:cNvPr>
          <p:cNvSpPr/>
          <p:nvPr/>
        </p:nvSpPr>
        <p:spPr>
          <a:xfrm>
            <a:off x="2799815" y="1568138"/>
            <a:ext cx="1793699" cy="1079203"/>
          </a:xfrm>
          <a:prstGeom prst="wedgeRoundRectCallout">
            <a:avLst>
              <a:gd name="adj1" fmla="val -5935"/>
              <a:gd name="adj2" fmla="val 82674"/>
              <a:gd name="adj3" fmla="val 16667"/>
            </a:avLst>
          </a:prstGeom>
          <a:solidFill>
            <a:srgbClr val="CBE2DB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Versink nicht im Selbstmitleid.</a:t>
            </a:r>
          </a:p>
        </p:txBody>
      </p:sp>
      <p:sp>
        <p:nvSpPr>
          <p:cNvPr id="16" name="Sprechblase: oval 15">
            <a:extLst>
              <a:ext uri="{FF2B5EF4-FFF2-40B4-BE49-F238E27FC236}">
                <a16:creationId xmlns:a16="http://schemas.microsoft.com/office/drawing/2014/main" id="{CDB4BC48-6DD6-AFFC-F0E6-102CD68B127A}"/>
              </a:ext>
            </a:extLst>
          </p:cNvPr>
          <p:cNvSpPr/>
          <p:nvPr/>
        </p:nvSpPr>
        <p:spPr>
          <a:xfrm>
            <a:off x="963612" y="3964565"/>
            <a:ext cx="2664296" cy="1399449"/>
          </a:xfrm>
          <a:prstGeom prst="wedgeEllipseCallout">
            <a:avLst>
              <a:gd name="adj1" fmla="val 20570"/>
              <a:gd name="adj2" fmla="val 72872"/>
            </a:avLst>
          </a:prstGeom>
          <a:solidFill>
            <a:srgbClr val="CBE2DB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Anderen geht es doch viel schlechter.</a:t>
            </a:r>
          </a:p>
        </p:txBody>
      </p:sp>
      <p:sp>
        <p:nvSpPr>
          <p:cNvPr id="17" name="Sprechblase: oval 16">
            <a:extLst>
              <a:ext uri="{FF2B5EF4-FFF2-40B4-BE49-F238E27FC236}">
                <a16:creationId xmlns:a16="http://schemas.microsoft.com/office/drawing/2014/main" id="{39A5984E-EBCE-230E-9AD4-A1DC94F56E00}"/>
              </a:ext>
            </a:extLst>
          </p:cNvPr>
          <p:cNvSpPr/>
          <p:nvPr/>
        </p:nvSpPr>
        <p:spPr>
          <a:xfrm>
            <a:off x="5565728" y="3927906"/>
            <a:ext cx="2664296" cy="1399449"/>
          </a:xfrm>
          <a:prstGeom prst="wedgeEllipseCallout">
            <a:avLst/>
          </a:prstGeom>
          <a:solidFill>
            <a:srgbClr val="CBE2DB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Ist doch auch so eine Mode-krankheit.</a:t>
            </a:r>
          </a:p>
        </p:txBody>
      </p:sp>
      <p:sp>
        <p:nvSpPr>
          <p:cNvPr id="18" name="Sprechblase: rechteckig 17">
            <a:extLst>
              <a:ext uri="{FF2B5EF4-FFF2-40B4-BE49-F238E27FC236}">
                <a16:creationId xmlns:a16="http://schemas.microsoft.com/office/drawing/2014/main" id="{D8ABD791-5F08-67A9-8F30-F1053D026897}"/>
              </a:ext>
            </a:extLst>
          </p:cNvPr>
          <p:cNvSpPr/>
          <p:nvPr/>
        </p:nvSpPr>
        <p:spPr>
          <a:xfrm>
            <a:off x="8769774" y="4196237"/>
            <a:ext cx="2160240" cy="936104"/>
          </a:xfrm>
          <a:prstGeom prst="wedgeRectCallout">
            <a:avLst>
              <a:gd name="adj1" fmla="val 61800"/>
              <a:gd name="adj2" fmla="val 99247"/>
            </a:avLst>
          </a:prstGeom>
          <a:solidFill>
            <a:srgbClr val="CBE2DB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Früher gab es das auch nicht.</a:t>
            </a:r>
            <a:endParaRPr lang="de-DE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0" name="Sprechblase: oval 19">
            <a:extLst>
              <a:ext uri="{FF2B5EF4-FFF2-40B4-BE49-F238E27FC236}">
                <a16:creationId xmlns:a16="http://schemas.microsoft.com/office/drawing/2014/main" id="{A1927E8F-16E7-AA10-DDA4-8179351C8648}"/>
              </a:ext>
            </a:extLst>
          </p:cNvPr>
          <p:cNvSpPr/>
          <p:nvPr/>
        </p:nvSpPr>
        <p:spPr>
          <a:xfrm>
            <a:off x="4920854" y="1609232"/>
            <a:ext cx="2664296" cy="1399449"/>
          </a:xfrm>
          <a:prstGeom prst="wedgeEllipseCallout">
            <a:avLst>
              <a:gd name="adj1" fmla="val 16211"/>
              <a:gd name="adj2" fmla="val 70797"/>
            </a:avLst>
          </a:prstGeom>
          <a:solidFill>
            <a:srgbClr val="CBE2DB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Steiger dich nicht so rein.</a:t>
            </a:r>
          </a:p>
        </p:txBody>
      </p:sp>
      <p:sp>
        <p:nvSpPr>
          <p:cNvPr id="21" name="Sprechblase: rechteckig 20">
            <a:extLst>
              <a:ext uri="{FF2B5EF4-FFF2-40B4-BE49-F238E27FC236}">
                <a16:creationId xmlns:a16="http://schemas.microsoft.com/office/drawing/2014/main" id="{D7D6D59E-05AB-55FF-7A1C-66D360B27795}"/>
              </a:ext>
            </a:extLst>
          </p:cNvPr>
          <p:cNvSpPr/>
          <p:nvPr/>
        </p:nvSpPr>
        <p:spPr>
          <a:xfrm>
            <a:off x="7671061" y="2893429"/>
            <a:ext cx="2160240" cy="936104"/>
          </a:xfrm>
          <a:prstGeom prst="wedgeRectCallout">
            <a:avLst>
              <a:gd name="adj1" fmla="val -12098"/>
              <a:gd name="adj2" fmla="val 132272"/>
            </a:avLst>
          </a:prstGeom>
          <a:solidFill>
            <a:srgbClr val="CBE2DB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Lach doch mal wieder.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0DD76FD3-5033-9882-801C-23A81A720B2A}"/>
              </a:ext>
            </a:extLst>
          </p:cNvPr>
          <p:cNvSpPr txBox="1"/>
          <p:nvPr/>
        </p:nvSpPr>
        <p:spPr>
          <a:xfrm>
            <a:off x="5354709" y="5847350"/>
            <a:ext cx="66247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i="1" dirty="0">
                <a:latin typeface="Roboto" panose="02000000000000000000" pitchFamily="2" charset="0"/>
                <a:ea typeface="Roboto" panose="02000000000000000000" pitchFamily="2" charset="0"/>
              </a:rPr>
              <a:t>Quelle: Stiftung Deutsche Depressionshilfe, „Bullshit-Bingo“ Depressionen, 2019</a:t>
            </a:r>
          </a:p>
        </p:txBody>
      </p:sp>
    </p:spTree>
    <p:extLst>
      <p:ext uri="{BB962C8B-B14F-4D97-AF65-F5344CB8AC3E}">
        <p14:creationId xmlns:p14="http://schemas.microsoft.com/office/powerpoint/2010/main" val="1045658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A2A59A-41A2-B480-36E0-50F2C0628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Stigma am Beispiel Depression </a:t>
            </a:r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0C133D7E-CA5B-D736-D74F-5955FF6678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1994167"/>
              </p:ext>
            </p:extLst>
          </p:nvPr>
        </p:nvGraphicFramePr>
        <p:xfrm>
          <a:off x="227348" y="2374710"/>
          <a:ext cx="11737304" cy="379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ACA3D8D-B138-090F-887E-EF24F58BF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050" y="1178830"/>
            <a:ext cx="9817422" cy="576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Was wird Menschen mit einer Depression unterstellt? </a:t>
            </a:r>
          </a:p>
        </p:txBody>
      </p:sp>
    </p:spTree>
    <p:extLst>
      <p:ext uri="{BB962C8B-B14F-4D97-AF65-F5344CB8AC3E}">
        <p14:creationId xmlns:p14="http://schemas.microsoft.com/office/powerpoint/2010/main" val="1964207880"/>
      </p:ext>
    </p:extLst>
  </p:cSld>
  <p:clrMapOvr>
    <a:masterClrMapping/>
  </p:clrMapOvr>
</p:sld>
</file>

<file path=ppt/theme/theme1.xml><?xml version="1.0" encoding="utf-8"?>
<a:theme xmlns:a="http://schemas.openxmlformats.org/drawingml/2006/main" name="Rückblick">
  <a:themeElements>
    <a:clrScheme name="BEMpsy Color Spectrum 1">
      <a:dk1>
        <a:srgbClr val="4C5D5E"/>
      </a:dk1>
      <a:lt1>
        <a:srgbClr val="FFFFFF"/>
      </a:lt1>
      <a:dk2>
        <a:srgbClr val="698B8B"/>
      </a:dk2>
      <a:lt2>
        <a:srgbClr val="F1FAFA"/>
      </a:lt2>
      <a:accent1>
        <a:srgbClr val="8BC857"/>
      </a:accent1>
      <a:accent2>
        <a:srgbClr val="75CBB9"/>
      </a:accent2>
      <a:accent3>
        <a:srgbClr val="B6E886"/>
      </a:accent3>
      <a:accent4>
        <a:srgbClr val="98002F"/>
      </a:accent4>
      <a:accent5>
        <a:srgbClr val="528A02"/>
      </a:accent5>
      <a:accent6>
        <a:srgbClr val="333333"/>
      </a:accent6>
      <a:hlink>
        <a:srgbClr val="98002F"/>
      </a:hlink>
      <a:folHlink>
        <a:srgbClr val="CC33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98B8B"/>
      </a:dk2>
      <a:lt2>
        <a:srgbClr val="F1FAFA"/>
      </a:lt2>
      <a:accent1>
        <a:srgbClr val="8BC857"/>
      </a:accent1>
      <a:accent2>
        <a:srgbClr val="75CBB9"/>
      </a:accent2>
      <a:accent3>
        <a:srgbClr val="B6E886"/>
      </a:accent3>
      <a:accent4>
        <a:srgbClr val="98002F"/>
      </a:accent4>
      <a:accent5>
        <a:srgbClr val="528A02"/>
      </a:accent5>
      <a:accent6>
        <a:srgbClr val="333333"/>
      </a:accent6>
      <a:hlink>
        <a:srgbClr val="98002F"/>
      </a:hlink>
      <a:folHlink>
        <a:srgbClr val="CC33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759</Words>
  <Application>Microsoft Office PowerPoint</Application>
  <PresentationFormat>Breitbild</PresentationFormat>
  <Paragraphs>144</Paragraphs>
  <Slides>22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31" baseType="lpstr">
      <vt:lpstr>Apple Color Emoji</vt:lpstr>
      <vt:lpstr>Aptos</vt:lpstr>
      <vt:lpstr>Arial</vt:lpstr>
      <vt:lpstr>Calibri</vt:lpstr>
      <vt:lpstr>Roboto</vt:lpstr>
      <vt:lpstr>Roboto Thin</vt:lpstr>
      <vt:lpstr>Symbol</vt:lpstr>
      <vt:lpstr>Wingdings</vt:lpstr>
      <vt:lpstr>Rückblick</vt:lpstr>
      <vt:lpstr>PowerPoint-Präsentation</vt:lpstr>
      <vt:lpstr>Agenda </vt:lpstr>
      <vt:lpstr>Agenda </vt:lpstr>
      <vt:lpstr>Stellenwert psychischer Beeinträchtigungen in Deutschland </vt:lpstr>
      <vt:lpstr>Mangelnde Offenheit verstärkt das Problem</vt:lpstr>
      <vt:lpstr>Folgen mangelnder Offenheit</vt:lpstr>
      <vt:lpstr>Stigma als Ursache mangelnder Offenheit</vt:lpstr>
      <vt:lpstr>Stigma am Beispiel Depression </vt:lpstr>
      <vt:lpstr>Stigma am Beispiel Depression </vt:lpstr>
      <vt:lpstr>Abbau von Stigma </vt:lpstr>
      <vt:lpstr>Agenda </vt:lpstr>
      <vt:lpstr>Ziele der Kampagne</vt:lpstr>
      <vt:lpstr>Schritte der Kampagne </vt:lpstr>
      <vt:lpstr>1. Schritt: Umsetzung </vt:lpstr>
      <vt:lpstr>1. Schritt: Umsetzung Materialien</vt:lpstr>
      <vt:lpstr>2. Schritt: Edukation </vt:lpstr>
      <vt:lpstr>2. Schritt: Edukation Materialien für Beschäftigte und Führungskräfte</vt:lpstr>
      <vt:lpstr>3. Schritt: Kontakt </vt:lpstr>
      <vt:lpstr>3. Schritt: Kontakt Materialien für Beschäftigte und Führungskräfte</vt:lpstr>
      <vt:lpstr>4. Schritt: Evaluation </vt:lpstr>
      <vt:lpstr>4. Schritt: Evaluation  Materialien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dc:description/>
  <cp:lastModifiedBy/>
  <cp:revision>1</cp:revision>
  <dcterms:created xsi:type="dcterms:W3CDTF">2026-02-16T13:38:42Z</dcterms:created>
  <dcterms:modified xsi:type="dcterms:W3CDTF">2026-02-16T13:41:53Z</dcterms:modified>
  <dc:language/>
</cp:coreProperties>
</file>