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70" r:id="rId2"/>
    <p:sldId id="260" r:id="rId3"/>
    <p:sldId id="269" r:id="rId4"/>
    <p:sldId id="263" r:id="rId5"/>
    <p:sldId id="264" r:id="rId6"/>
    <p:sldId id="265" r:id="rId7"/>
    <p:sldId id="266" r:id="rId8"/>
    <p:sldId id="268" r:id="rId9"/>
    <p:sldId id="259" r:id="rId10"/>
    <p:sldId id="271" r:id="rId11"/>
    <p:sldId id="261" r:id="rId12"/>
    <p:sldId id="262" r:id="rId13"/>
    <p:sldId id="272" r:id="rId14"/>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2217" userDrawn="1">
          <p15:clr>
            <a:srgbClr val="A4A3A4"/>
          </p15:clr>
        </p15:guide>
        <p15:guide id="3" pos="44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670"/>
    <a:srgbClr val="8CBDA5"/>
    <a:srgbClr val="74ACB9"/>
    <a:srgbClr val="FFF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62"/>
    <p:restoredTop sz="88127"/>
  </p:normalViewPr>
  <p:slideViewPr>
    <p:cSldViewPr snapToGrid="0" snapToObjects="1">
      <p:cViewPr>
        <p:scale>
          <a:sx n="150" d="100"/>
          <a:sy n="150" d="100"/>
        </p:scale>
        <p:origin x="4592" y="552"/>
      </p:cViewPr>
      <p:guideLst>
        <p:guide orient="horz" pos="2381"/>
        <p:guide pos="2217"/>
        <p:guide pos="4493"/>
      </p:guideLst>
    </p:cSldViewPr>
  </p:slideViewPr>
  <p:outlineViewPr>
    <p:cViewPr>
      <p:scale>
        <a:sx n="33" d="100"/>
        <a:sy n="33" d="100"/>
      </p:scale>
      <p:origin x="0" y="0"/>
    </p:cViewPr>
  </p:outlin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FE36E-5411-6C41-B538-EA9116DAAF86}" type="datetimeFigureOut">
              <a:rPr lang="de-DE" smtClean="0"/>
              <a:t>20.06.24</a:t>
            </a:fld>
            <a:endParaRPr lang="de-DE"/>
          </a:p>
        </p:txBody>
      </p:sp>
      <p:sp>
        <p:nvSpPr>
          <p:cNvPr id="4" name="Folienbildplatzhalt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D4A40-0F2B-404A-BF7C-28A65BEDA9B0}" type="slidenum">
              <a:rPr lang="de-DE" smtClean="0"/>
              <a:t>‹Nr.›</a:t>
            </a:fld>
            <a:endParaRPr lang="de-DE"/>
          </a:p>
        </p:txBody>
      </p:sp>
    </p:spTree>
    <p:extLst>
      <p:ext uri="{BB962C8B-B14F-4D97-AF65-F5344CB8AC3E}">
        <p14:creationId xmlns:p14="http://schemas.microsoft.com/office/powerpoint/2010/main" val="4152571023"/>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Anleitung</a:t>
            </a:r>
          </a:p>
        </p:txBody>
      </p:sp>
      <p:sp>
        <p:nvSpPr>
          <p:cNvPr id="4" name="Foliennummernplatzhalter 3"/>
          <p:cNvSpPr>
            <a:spLocks noGrp="1"/>
          </p:cNvSpPr>
          <p:nvPr>
            <p:ph type="sldNum" sz="quarter" idx="5"/>
          </p:nvPr>
        </p:nvSpPr>
        <p:spPr/>
        <p:txBody>
          <a:bodyPr/>
          <a:lstStyle/>
          <a:p>
            <a:fld id="{637D4A40-0F2B-404A-BF7C-28A65BEDA9B0}" type="slidenum">
              <a:rPr lang="de-DE" smtClean="0"/>
              <a:t>1</a:t>
            </a:fld>
            <a:endParaRPr lang="de-DE"/>
          </a:p>
        </p:txBody>
      </p:sp>
    </p:spTree>
    <p:extLst>
      <p:ext uri="{BB962C8B-B14F-4D97-AF65-F5344CB8AC3E}">
        <p14:creationId xmlns:p14="http://schemas.microsoft.com/office/powerpoint/2010/main" val="172824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r>
              <a:rPr lang="de-DE" sz="1600" dirty="0"/>
              <a:t>Innenseite</a:t>
            </a:r>
          </a:p>
          <a:p>
            <a:endParaRPr lang="de-DE" sz="1600" dirty="0"/>
          </a:p>
          <a:p>
            <a:r>
              <a:rPr lang="de-DE" sz="1600" dirty="0"/>
              <a:t>In diesem Text werden Ihre </a:t>
            </a:r>
            <a:r>
              <a:rPr lang="de-DE" sz="1600" dirty="0" err="1"/>
              <a:t>Mitarbeiter:innen</a:t>
            </a:r>
            <a:r>
              <a:rPr lang="de-DE" sz="1600" dirty="0"/>
              <a:t> gesiezt. </a:t>
            </a:r>
          </a:p>
          <a:p>
            <a:endParaRPr lang="de-DE" sz="1600" dirty="0"/>
          </a:p>
          <a:p>
            <a:r>
              <a:rPr lang="de-DE" sz="1600" dirty="0"/>
              <a:t>Markierte Inhalte bitte mir Ihren Daten ersetzen. Und die Markierung anschließend entfernen.</a:t>
            </a:r>
          </a:p>
        </p:txBody>
      </p:sp>
      <p:sp>
        <p:nvSpPr>
          <p:cNvPr id="4" name="Foliennummernplatzhalter 3"/>
          <p:cNvSpPr>
            <a:spLocks noGrp="1"/>
          </p:cNvSpPr>
          <p:nvPr>
            <p:ph type="sldNum" sz="quarter" idx="5"/>
          </p:nvPr>
        </p:nvSpPr>
        <p:spPr/>
        <p:txBody>
          <a:bodyPr/>
          <a:lstStyle/>
          <a:p>
            <a:fld id="{637D4A40-0F2B-404A-BF7C-28A65BEDA9B0}" type="slidenum">
              <a:rPr lang="de-DE" smtClean="0"/>
              <a:t>10</a:t>
            </a:fld>
            <a:endParaRPr lang="de-DE"/>
          </a:p>
        </p:txBody>
      </p:sp>
    </p:spTree>
    <p:extLst>
      <p:ext uri="{BB962C8B-B14F-4D97-AF65-F5344CB8AC3E}">
        <p14:creationId xmlns:p14="http://schemas.microsoft.com/office/powerpoint/2010/main" val="147329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r>
              <a:rPr lang="de-DE" sz="1600" dirty="0"/>
              <a:t>Innenseite</a:t>
            </a:r>
          </a:p>
          <a:p>
            <a:endParaRPr lang="de-DE" sz="1600" dirty="0"/>
          </a:p>
          <a:p>
            <a:r>
              <a:rPr lang="de-DE" sz="1600" dirty="0"/>
              <a:t>In diesem Text werden Ihre </a:t>
            </a:r>
            <a:r>
              <a:rPr lang="de-DE" sz="1600" dirty="0" err="1"/>
              <a:t>Mitarbeiter:innen</a:t>
            </a:r>
            <a:r>
              <a:rPr lang="de-DE" sz="1600" dirty="0"/>
              <a:t> gesiezt. </a:t>
            </a:r>
          </a:p>
          <a:p>
            <a:endParaRPr lang="de-DE" sz="1600" dirty="0"/>
          </a:p>
          <a:p>
            <a:r>
              <a:rPr lang="de-DE" sz="1600" dirty="0"/>
              <a:t>Markierte Inhalte bitte mir Ihren Daten ersetzen. Und die Markierung anschließend entfernen.</a:t>
            </a:r>
          </a:p>
        </p:txBody>
      </p:sp>
      <p:sp>
        <p:nvSpPr>
          <p:cNvPr id="4" name="Foliennummernplatzhalter 3"/>
          <p:cNvSpPr>
            <a:spLocks noGrp="1"/>
          </p:cNvSpPr>
          <p:nvPr>
            <p:ph type="sldNum" sz="quarter" idx="5"/>
          </p:nvPr>
        </p:nvSpPr>
        <p:spPr/>
        <p:txBody>
          <a:bodyPr/>
          <a:lstStyle/>
          <a:p>
            <a:fld id="{637D4A40-0F2B-404A-BF7C-28A65BEDA9B0}" type="slidenum">
              <a:rPr lang="de-DE" smtClean="0"/>
              <a:t>11</a:t>
            </a:fld>
            <a:endParaRPr lang="de-DE"/>
          </a:p>
        </p:txBody>
      </p:sp>
    </p:spTree>
    <p:extLst>
      <p:ext uri="{BB962C8B-B14F-4D97-AF65-F5344CB8AC3E}">
        <p14:creationId xmlns:p14="http://schemas.microsoft.com/office/powerpoint/2010/main" val="313637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600"/>
              <a:t>Innenseite</a:t>
            </a:r>
          </a:p>
          <a:p>
            <a:endParaRPr lang="de-DE" sz="1600"/>
          </a:p>
          <a:p>
            <a:r>
              <a:rPr lang="de-DE" sz="1600" dirty="0"/>
              <a:t>In diesem Text werden Ihre </a:t>
            </a:r>
            <a:r>
              <a:rPr lang="de-DE" sz="1600" dirty="0" err="1"/>
              <a:t>Mitarbeiter:innen</a:t>
            </a:r>
            <a:r>
              <a:rPr lang="de-DE" sz="1600" dirty="0"/>
              <a:t> </a:t>
            </a:r>
            <a:r>
              <a:rPr lang="de-DE" sz="1600" dirty="0">
                <a:highlight>
                  <a:srgbClr val="FF00FF"/>
                </a:highlight>
              </a:rPr>
              <a:t>geduzt</a:t>
            </a:r>
            <a:r>
              <a:rPr lang="de-DE" sz="1600" dirty="0"/>
              <a:t>. </a:t>
            </a:r>
          </a:p>
          <a:p>
            <a:endParaRPr lang="de-DE" sz="1600" dirty="0"/>
          </a:p>
          <a:p>
            <a:r>
              <a:rPr lang="de-DE" sz="1600" dirty="0"/>
              <a:t>Markierte Inhalte bitte mir Ihren Daten ersetzen. Und die Markierung anschließend entfernen.</a:t>
            </a:r>
          </a:p>
        </p:txBody>
      </p:sp>
      <p:sp>
        <p:nvSpPr>
          <p:cNvPr id="4" name="Foliennummernplatzhalter 3"/>
          <p:cNvSpPr>
            <a:spLocks noGrp="1"/>
          </p:cNvSpPr>
          <p:nvPr>
            <p:ph type="sldNum" sz="quarter" idx="5"/>
          </p:nvPr>
        </p:nvSpPr>
        <p:spPr/>
        <p:txBody>
          <a:bodyPr/>
          <a:lstStyle/>
          <a:p>
            <a:fld id="{637D4A40-0F2B-404A-BF7C-28A65BEDA9B0}" type="slidenum">
              <a:rPr lang="de-DE" smtClean="0"/>
              <a:t>12</a:t>
            </a:fld>
            <a:endParaRPr lang="de-DE"/>
          </a:p>
        </p:txBody>
      </p:sp>
    </p:spTree>
    <p:extLst>
      <p:ext uri="{BB962C8B-B14F-4D97-AF65-F5344CB8AC3E}">
        <p14:creationId xmlns:p14="http://schemas.microsoft.com/office/powerpoint/2010/main" val="388653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600"/>
              <a:t>Innenseite</a:t>
            </a:r>
          </a:p>
          <a:p>
            <a:endParaRPr lang="de-DE" sz="1600"/>
          </a:p>
          <a:p>
            <a:r>
              <a:rPr lang="de-DE" sz="1600" dirty="0"/>
              <a:t>In diesem Text werden Ihre </a:t>
            </a:r>
            <a:r>
              <a:rPr lang="de-DE" sz="1600" dirty="0" err="1"/>
              <a:t>Mitarbeiter:innen</a:t>
            </a:r>
            <a:r>
              <a:rPr lang="de-DE" sz="1600" dirty="0"/>
              <a:t> </a:t>
            </a:r>
            <a:r>
              <a:rPr lang="de-DE" sz="1600" dirty="0">
                <a:highlight>
                  <a:srgbClr val="FF00FF"/>
                </a:highlight>
              </a:rPr>
              <a:t>geduzt</a:t>
            </a:r>
            <a:r>
              <a:rPr lang="de-DE" sz="1600" dirty="0"/>
              <a:t>. </a:t>
            </a:r>
          </a:p>
          <a:p>
            <a:endParaRPr lang="de-DE" sz="1600" dirty="0"/>
          </a:p>
          <a:p>
            <a:r>
              <a:rPr lang="de-DE" sz="1600" dirty="0"/>
              <a:t>Markierte Inhalte bitte mir Ihren Daten ersetzen. Und die Markierung anschließend entfernen.</a:t>
            </a:r>
          </a:p>
        </p:txBody>
      </p:sp>
      <p:sp>
        <p:nvSpPr>
          <p:cNvPr id="4" name="Foliennummernplatzhalter 3"/>
          <p:cNvSpPr>
            <a:spLocks noGrp="1"/>
          </p:cNvSpPr>
          <p:nvPr>
            <p:ph type="sldNum" sz="quarter" idx="5"/>
          </p:nvPr>
        </p:nvSpPr>
        <p:spPr/>
        <p:txBody>
          <a:bodyPr/>
          <a:lstStyle/>
          <a:p>
            <a:fld id="{637D4A40-0F2B-404A-BF7C-28A65BEDA9B0}" type="slidenum">
              <a:rPr lang="de-DE" smtClean="0"/>
              <a:t>13</a:t>
            </a:fld>
            <a:endParaRPr lang="de-DE"/>
          </a:p>
        </p:txBody>
      </p:sp>
    </p:spTree>
    <p:extLst>
      <p:ext uri="{BB962C8B-B14F-4D97-AF65-F5344CB8AC3E}">
        <p14:creationId xmlns:p14="http://schemas.microsoft.com/office/powerpoint/2010/main" val="39835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dirty="0"/>
          </a:p>
        </p:txBody>
      </p:sp>
      <p:sp>
        <p:nvSpPr>
          <p:cNvPr id="4" name="Foliennummernplatzhalter 3"/>
          <p:cNvSpPr>
            <a:spLocks noGrp="1"/>
          </p:cNvSpPr>
          <p:nvPr>
            <p:ph type="sldNum" sz="quarter" idx="5"/>
          </p:nvPr>
        </p:nvSpPr>
        <p:spPr/>
        <p:txBody>
          <a:bodyPr/>
          <a:lstStyle/>
          <a:p>
            <a:fld id="{637D4A40-0F2B-404A-BF7C-28A65BEDA9B0}" type="slidenum">
              <a:rPr lang="de-DE" smtClean="0"/>
              <a:t>2</a:t>
            </a:fld>
            <a:endParaRPr lang="de-DE"/>
          </a:p>
        </p:txBody>
      </p:sp>
    </p:spTree>
    <p:extLst>
      <p:ext uri="{BB962C8B-B14F-4D97-AF65-F5344CB8AC3E}">
        <p14:creationId xmlns:p14="http://schemas.microsoft.com/office/powerpoint/2010/main" val="501952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sz="1400" dirty="0"/>
          </a:p>
        </p:txBody>
      </p:sp>
      <p:sp>
        <p:nvSpPr>
          <p:cNvPr id="4" name="Foliennummernplatzhalter 3"/>
          <p:cNvSpPr>
            <a:spLocks noGrp="1"/>
          </p:cNvSpPr>
          <p:nvPr>
            <p:ph type="sldNum" sz="quarter" idx="5"/>
          </p:nvPr>
        </p:nvSpPr>
        <p:spPr/>
        <p:txBody>
          <a:bodyPr/>
          <a:lstStyle/>
          <a:p>
            <a:fld id="{637D4A40-0F2B-404A-BF7C-28A65BEDA9B0}" type="slidenum">
              <a:rPr lang="de-DE" smtClean="0"/>
              <a:t>3</a:t>
            </a:fld>
            <a:endParaRPr lang="de-DE"/>
          </a:p>
        </p:txBody>
      </p:sp>
    </p:spTree>
    <p:extLst>
      <p:ext uri="{BB962C8B-B14F-4D97-AF65-F5344CB8AC3E}">
        <p14:creationId xmlns:p14="http://schemas.microsoft.com/office/powerpoint/2010/main" val="404173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sz="1400" dirty="0"/>
          </a:p>
        </p:txBody>
      </p:sp>
      <p:sp>
        <p:nvSpPr>
          <p:cNvPr id="4" name="Foliennummernplatzhalter 3"/>
          <p:cNvSpPr>
            <a:spLocks noGrp="1"/>
          </p:cNvSpPr>
          <p:nvPr>
            <p:ph type="sldNum" sz="quarter" idx="5"/>
          </p:nvPr>
        </p:nvSpPr>
        <p:spPr/>
        <p:txBody>
          <a:bodyPr/>
          <a:lstStyle/>
          <a:p>
            <a:fld id="{637D4A40-0F2B-404A-BF7C-28A65BEDA9B0}" type="slidenum">
              <a:rPr lang="de-DE" smtClean="0"/>
              <a:t>4</a:t>
            </a:fld>
            <a:endParaRPr lang="de-DE"/>
          </a:p>
        </p:txBody>
      </p:sp>
    </p:spTree>
    <p:extLst>
      <p:ext uri="{BB962C8B-B14F-4D97-AF65-F5344CB8AC3E}">
        <p14:creationId xmlns:p14="http://schemas.microsoft.com/office/powerpoint/2010/main" val="207321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sz="1400" dirty="0"/>
          </a:p>
        </p:txBody>
      </p:sp>
      <p:sp>
        <p:nvSpPr>
          <p:cNvPr id="4" name="Foliennummernplatzhalter 3"/>
          <p:cNvSpPr>
            <a:spLocks noGrp="1"/>
          </p:cNvSpPr>
          <p:nvPr>
            <p:ph type="sldNum" sz="quarter" idx="5"/>
          </p:nvPr>
        </p:nvSpPr>
        <p:spPr/>
        <p:txBody>
          <a:bodyPr/>
          <a:lstStyle/>
          <a:p>
            <a:fld id="{637D4A40-0F2B-404A-BF7C-28A65BEDA9B0}" type="slidenum">
              <a:rPr lang="de-DE" smtClean="0"/>
              <a:t>5</a:t>
            </a:fld>
            <a:endParaRPr lang="de-DE"/>
          </a:p>
        </p:txBody>
      </p:sp>
    </p:spTree>
    <p:extLst>
      <p:ext uri="{BB962C8B-B14F-4D97-AF65-F5344CB8AC3E}">
        <p14:creationId xmlns:p14="http://schemas.microsoft.com/office/powerpoint/2010/main" val="272840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sz="1400" dirty="0"/>
          </a:p>
        </p:txBody>
      </p:sp>
      <p:sp>
        <p:nvSpPr>
          <p:cNvPr id="4" name="Foliennummernplatzhalter 3"/>
          <p:cNvSpPr>
            <a:spLocks noGrp="1"/>
          </p:cNvSpPr>
          <p:nvPr>
            <p:ph type="sldNum" sz="quarter" idx="5"/>
          </p:nvPr>
        </p:nvSpPr>
        <p:spPr/>
        <p:txBody>
          <a:bodyPr/>
          <a:lstStyle/>
          <a:p>
            <a:fld id="{637D4A40-0F2B-404A-BF7C-28A65BEDA9B0}" type="slidenum">
              <a:rPr lang="de-DE" smtClean="0"/>
              <a:t>6</a:t>
            </a:fld>
            <a:endParaRPr lang="de-DE"/>
          </a:p>
        </p:txBody>
      </p:sp>
    </p:spTree>
    <p:extLst>
      <p:ext uri="{BB962C8B-B14F-4D97-AF65-F5344CB8AC3E}">
        <p14:creationId xmlns:p14="http://schemas.microsoft.com/office/powerpoint/2010/main" val="341907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sz="1400" dirty="0"/>
          </a:p>
        </p:txBody>
      </p:sp>
      <p:sp>
        <p:nvSpPr>
          <p:cNvPr id="4" name="Foliennummernplatzhalter 3"/>
          <p:cNvSpPr>
            <a:spLocks noGrp="1"/>
          </p:cNvSpPr>
          <p:nvPr>
            <p:ph type="sldNum" sz="quarter" idx="5"/>
          </p:nvPr>
        </p:nvSpPr>
        <p:spPr/>
        <p:txBody>
          <a:bodyPr/>
          <a:lstStyle/>
          <a:p>
            <a:fld id="{637D4A40-0F2B-404A-BF7C-28A65BEDA9B0}" type="slidenum">
              <a:rPr lang="de-DE" smtClean="0"/>
              <a:t>7</a:t>
            </a:fld>
            <a:endParaRPr lang="de-DE"/>
          </a:p>
        </p:txBody>
      </p:sp>
    </p:spTree>
    <p:extLst>
      <p:ext uri="{BB962C8B-B14F-4D97-AF65-F5344CB8AC3E}">
        <p14:creationId xmlns:p14="http://schemas.microsoft.com/office/powerpoint/2010/main" val="6895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Außenseite</a:t>
            </a:r>
          </a:p>
          <a:p>
            <a:pPr marL="0" marR="0" lvl="0" indent="0" algn="l" defTabSz="995507"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95507" rtl="0" eaLnBrk="1" fontAlgn="auto" latinLnBrk="0" hangingPunct="1">
              <a:lnSpc>
                <a:spcPct val="100000"/>
              </a:lnSpc>
              <a:spcBef>
                <a:spcPts val="0"/>
              </a:spcBef>
              <a:spcAft>
                <a:spcPts val="0"/>
              </a:spcAft>
              <a:buClrTx/>
              <a:buSzTx/>
              <a:buFontTx/>
              <a:buNone/>
              <a:tabLst/>
              <a:defRPr/>
            </a:pPr>
            <a:r>
              <a:rPr lang="de-DE" sz="1400" dirty="0"/>
              <a:t>Markierte Inhalte bitte mir Ihren Daten ersetzen. Und die Markierung anschließend entfernen.</a:t>
            </a:r>
          </a:p>
          <a:p>
            <a:endParaRPr lang="de-DE" sz="1400" dirty="0"/>
          </a:p>
        </p:txBody>
      </p:sp>
      <p:sp>
        <p:nvSpPr>
          <p:cNvPr id="4" name="Foliennummernplatzhalter 3"/>
          <p:cNvSpPr>
            <a:spLocks noGrp="1"/>
          </p:cNvSpPr>
          <p:nvPr>
            <p:ph type="sldNum" sz="quarter" idx="5"/>
          </p:nvPr>
        </p:nvSpPr>
        <p:spPr/>
        <p:txBody>
          <a:bodyPr/>
          <a:lstStyle/>
          <a:p>
            <a:fld id="{637D4A40-0F2B-404A-BF7C-28A65BEDA9B0}" type="slidenum">
              <a:rPr lang="de-DE" smtClean="0"/>
              <a:t>8</a:t>
            </a:fld>
            <a:endParaRPr lang="de-DE"/>
          </a:p>
        </p:txBody>
      </p:sp>
    </p:spTree>
    <p:extLst>
      <p:ext uri="{BB962C8B-B14F-4D97-AF65-F5344CB8AC3E}">
        <p14:creationId xmlns:p14="http://schemas.microsoft.com/office/powerpoint/2010/main" val="178898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46188" y="1143000"/>
            <a:ext cx="4365625" cy="3086100"/>
          </a:xfrm>
        </p:spPr>
      </p:sp>
      <p:sp>
        <p:nvSpPr>
          <p:cNvPr id="3" name="Notizenplatzhalt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de-DE" sz="1200" dirty="0"/>
              <a:t>Außenseite</a:t>
            </a:r>
          </a:p>
          <a:p>
            <a:endParaRPr lang="de-DE" dirty="0"/>
          </a:p>
          <a:p>
            <a:r>
              <a:rPr lang="de-DE" dirty="0"/>
              <a:t>Hier können Sie frei Bilder einfügen.</a:t>
            </a:r>
          </a:p>
        </p:txBody>
      </p:sp>
      <p:sp>
        <p:nvSpPr>
          <p:cNvPr id="4" name="Foliennummernplatzhalter 3"/>
          <p:cNvSpPr>
            <a:spLocks noGrp="1"/>
          </p:cNvSpPr>
          <p:nvPr>
            <p:ph type="sldNum" sz="quarter" idx="5"/>
          </p:nvPr>
        </p:nvSpPr>
        <p:spPr/>
        <p:txBody>
          <a:bodyPr/>
          <a:lstStyle/>
          <a:p>
            <a:fld id="{637D4A40-0F2B-404A-BF7C-28A65BEDA9B0}" type="slidenum">
              <a:rPr lang="de-DE" smtClean="0"/>
              <a:t>9</a:t>
            </a:fld>
            <a:endParaRPr lang="de-DE"/>
          </a:p>
        </p:txBody>
      </p:sp>
    </p:spTree>
    <p:extLst>
      <p:ext uri="{BB962C8B-B14F-4D97-AF65-F5344CB8AC3E}">
        <p14:creationId xmlns:p14="http://schemas.microsoft.com/office/powerpoint/2010/main" val="228439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de-DE"/>
              <a:t>Mastertitelformat bearbeiten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D9AF29F0-27E6-CB40-862E-E24883784505}" type="datetimeFigureOut">
              <a:rPr lang="de-DE" smtClean="0"/>
              <a:t>20.06.24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317827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9AF29F0-27E6-CB40-862E-E24883784505}" type="datetimeFigureOut">
              <a:rPr lang="de-DE" smtClean="0"/>
              <a:t>20.06.24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270466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9AF29F0-27E6-CB40-862E-E24883784505}" type="datetimeFigureOut">
              <a:rPr lang="de-DE" smtClean="0"/>
              <a:t>20.06.24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28812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9AF29F0-27E6-CB40-862E-E24883784505}" type="datetimeFigureOut">
              <a:rPr lang="de-DE" smtClean="0"/>
              <a:t>20.06.24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207581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de-DE"/>
              <a:t>Mastertitelformat bearbeiten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9AF29F0-27E6-CB40-862E-E24883784505}" type="datetimeFigureOut">
              <a:rPr lang="de-DE" smtClean="0"/>
              <a:t>20.06.24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11701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9AF29F0-27E6-CB40-862E-E24883784505}" type="datetimeFigureOut">
              <a:rPr lang="de-DE" smtClean="0"/>
              <a:t>20.06.24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167037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de-DE"/>
              <a:t>Mastertitelformat bearbeiten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a:t>Mastertextformat bearbeiten</a:t>
            </a:r>
          </a:p>
        </p:txBody>
      </p:sp>
      <p:sp>
        <p:nvSpPr>
          <p:cNvPr id="4" name="Content Placeholder 3"/>
          <p:cNvSpPr>
            <a:spLocks noGrp="1"/>
          </p:cNvSpPr>
          <p:nvPr>
            <p:ph sz="half" idx="2"/>
          </p:nvPr>
        </p:nvSpPr>
        <p:spPr>
          <a:xfrm>
            <a:off x="736456" y="2761381"/>
            <a:ext cx="4523137" cy="40615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a:t>Mastertextformat bearbeiten</a:t>
            </a:r>
          </a:p>
        </p:txBody>
      </p:sp>
      <p:sp>
        <p:nvSpPr>
          <p:cNvPr id="6" name="Content Placeholder 5"/>
          <p:cNvSpPr>
            <a:spLocks noGrp="1"/>
          </p:cNvSpPr>
          <p:nvPr>
            <p:ph sz="quarter" idx="4"/>
          </p:nvPr>
        </p:nvSpPr>
        <p:spPr>
          <a:xfrm>
            <a:off x="5412731" y="2761381"/>
            <a:ext cx="4545413" cy="40615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9AF29F0-27E6-CB40-862E-E24883784505}" type="datetimeFigureOut">
              <a:rPr lang="de-DE" smtClean="0"/>
              <a:t>20.06.24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354183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D9AF29F0-27E6-CB40-862E-E24883784505}" type="datetimeFigureOut">
              <a:rPr lang="de-DE" smtClean="0"/>
              <a:t>20.06.24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115338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F29F0-27E6-CB40-862E-E24883784505}" type="datetimeFigureOut">
              <a:rPr lang="de-DE" smtClean="0"/>
              <a:t>20.06.24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1597157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de-DE"/>
              <a:t>Mastertitelformat bearbeiten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fld id="{D9AF29F0-27E6-CB40-862E-E24883784505}" type="datetimeFigureOut">
              <a:rPr lang="de-DE" smtClean="0"/>
              <a:t>20.06.24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140483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de-DE"/>
              <a:t>Mastertitelformat bearbeiten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de-DE"/>
              <a:t>Bild durch Klicken auf Symbol hinzufügen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fld id="{D9AF29F0-27E6-CB40-862E-E24883784505}" type="datetimeFigureOut">
              <a:rPr lang="de-DE" smtClean="0"/>
              <a:t>20.06.24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3651114-42FE-B248-89B9-B5A5D9A58A70}" type="slidenum">
              <a:rPr lang="de-DE" smtClean="0"/>
              <a:t>‹Nr.›</a:t>
            </a:fld>
            <a:endParaRPr lang="de-DE"/>
          </a:p>
        </p:txBody>
      </p:sp>
    </p:spTree>
    <p:extLst>
      <p:ext uri="{BB962C8B-B14F-4D97-AF65-F5344CB8AC3E}">
        <p14:creationId xmlns:p14="http://schemas.microsoft.com/office/powerpoint/2010/main" val="206698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D9AF29F0-27E6-CB40-862E-E24883784505}" type="datetimeFigureOut">
              <a:rPr lang="de-DE" smtClean="0"/>
              <a:t>20.06.24</a:t>
            </a:fld>
            <a:endParaRPr lang="de-DE"/>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13651114-42FE-B248-89B9-B5A5D9A58A70}" type="slidenum">
              <a:rPr lang="de-DE" smtClean="0"/>
              <a:t>‹Nr.›</a:t>
            </a:fld>
            <a:endParaRPr lang="de-DE"/>
          </a:p>
        </p:txBody>
      </p:sp>
    </p:spTree>
    <p:extLst>
      <p:ext uri="{BB962C8B-B14F-4D97-AF65-F5344CB8AC3E}">
        <p14:creationId xmlns:p14="http://schemas.microsoft.com/office/powerpoint/2010/main" val="20910006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Figtree?stroke=Sans+Serif&amp;subset=latin&amp;noto.script=Lat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bempsy.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0DEBD-2B2E-7BE4-1E9F-9D6D2D1C51FA}"/>
              </a:ext>
            </a:extLst>
          </p:cNvPr>
          <p:cNvSpPr>
            <a:spLocks noGrp="1"/>
          </p:cNvSpPr>
          <p:nvPr>
            <p:ph type="title"/>
          </p:nvPr>
        </p:nvSpPr>
        <p:spPr>
          <a:xfrm>
            <a:off x="735059" y="0"/>
            <a:ext cx="9221689" cy="1114185"/>
          </a:xfrm>
        </p:spPr>
        <p:txBody>
          <a:bodyPr>
            <a:normAutofit/>
          </a:bodyPr>
          <a:lstStyle/>
          <a:p>
            <a:pPr algn="ctr"/>
            <a:r>
              <a:rPr lang="de-DE" sz="2400" dirty="0">
                <a:latin typeface="Figtree" pitchFamily="2" charset="0"/>
              </a:rPr>
              <a:t>BEM – Betriebliches Eingliederungsmanagement</a:t>
            </a:r>
            <a:br>
              <a:rPr lang="de-DE" sz="2400" dirty="0">
                <a:latin typeface="Figtree" pitchFamily="2" charset="0"/>
              </a:rPr>
            </a:br>
            <a:r>
              <a:rPr lang="de-DE" sz="2400" dirty="0">
                <a:latin typeface="Figtree" pitchFamily="2" charset="0"/>
              </a:rPr>
              <a:t>Flyer zum Ausdrucken</a:t>
            </a:r>
          </a:p>
        </p:txBody>
      </p:sp>
      <p:sp>
        <p:nvSpPr>
          <p:cNvPr id="3" name="Inhaltsplatzhalter 2">
            <a:extLst>
              <a:ext uri="{FF2B5EF4-FFF2-40B4-BE49-F238E27FC236}">
                <a16:creationId xmlns:a16="http://schemas.microsoft.com/office/drawing/2014/main" id="{090F6AF0-C115-DDC5-7BCD-A5A0C824E6FE}"/>
              </a:ext>
            </a:extLst>
          </p:cNvPr>
          <p:cNvSpPr>
            <a:spLocks noGrp="1"/>
          </p:cNvSpPr>
          <p:nvPr>
            <p:ph idx="1"/>
          </p:nvPr>
        </p:nvSpPr>
        <p:spPr>
          <a:xfrm>
            <a:off x="735059" y="1114184"/>
            <a:ext cx="9221689" cy="6185647"/>
          </a:xfrm>
        </p:spPr>
        <p:txBody>
          <a:bodyPr>
            <a:normAutofit/>
          </a:bodyPr>
          <a:lstStyle/>
          <a:p>
            <a:pPr marL="0" indent="0">
              <a:buNone/>
            </a:pPr>
            <a:r>
              <a:rPr lang="de-DE" sz="2000" u="sng" dirty="0">
                <a:latin typeface="Figtree" pitchFamily="2" charset="0"/>
              </a:rPr>
              <a:t>Folgend gibt es mehrere Außen- und Innenseiten für einen A5-Klappflyer</a:t>
            </a:r>
          </a:p>
          <a:p>
            <a:pPr marL="0" indent="0">
              <a:lnSpc>
                <a:spcPts val="400"/>
              </a:lnSpc>
              <a:buNone/>
            </a:pPr>
            <a:endParaRPr lang="de-DE" sz="1600" dirty="0">
              <a:latin typeface="Figtree" pitchFamily="2" charset="0"/>
            </a:endParaRPr>
          </a:p>
          <a:p>
            <a:r>
              <a:rPr lang="de-DE" sz="1500" dirty="0">
                <a:latin typeface="Figtree" pitchFamily="2" charset="0"/>
              </a:rPr>
              <a:t>Der Flyer ist doppelseitig auf A4 ausdruckbar, so dass Sie ihn ganz unkompliziert nutzen können.</a:t>
            </a:r>
          </a:p>
          <a:p>
            <a:r>
              <a:rPr lang="de-DE" sz="1500" dirty="0">
                <a:latin typeface="Figtree" pitchFamily="2" charset="0"/>
              </a:rPr>
              <a:t>Die verwendete Schrift (</a:t>
            </a:r>
            <a:r>
              <a:rPr lang="de-DE" sz="1500" dirty="0" err="1">
                <a:latin typeface="Figtree" pitchFamily="2" charset="0"/>
              </a:rPr>
              <a:t>Figtree</a:t>
            </a:r>
            <a:r>
              <a:rPr lang="de-DE" sz="1500" dirty="0">
                <a:latin typeface="Figtree" pitchFamily="2" charset="0"/>
              </a:rPr>
              <a:t>) ist eine kostenlose </a:t>
            </a:r>
            <a:r>
              <a:rPr lang="de-DE" sz="1500" dirty="0" err="1">
                <a:latin typeface="Figtree" pitchFamily="2" charset="0"/>
              </a:rPr>
              <a:t>Googlefonts</a:t>
            </a:r>
            <a:r>
              <a:rPr lang="de-DE" sz="1500" dirty="0">
                <a:latin typeface="Figtree" pitchFamily="2" charset="0"/>
              </a:rPr>
              <a:t>-Schrift.</a:t>
            </a:r>
            <a:br>
              <a:rPr lang="de-DE" sz="1500" dirty="0">
                <a:latin typeface="Figtree" pitchFamily="2" charset="0"/>
              </a:rPr>
            </a:br>
            <a:r>
              <a:rPr lang="de-DE" sz="1500" dirty="0">
                <a:latin typeface="Figtree" pitchFamily="2" charset="0"/>
              </a:rPr>
              <a:t>Hier herunterladbar: </a:t>
            </a:r>
            <a:r>
              <a:rPr lang="de-DE" sz="1200" dirty="0">
                <a:latin typeface="Figtree" pitchFamily="2" charset="0"/>
                <a:hlinkClick r:id="rId3"/>
              </a:rPr>
              <a:t>https://fonts.google.com/specimen/Figtree?stroke=Sans+Serif&amp;subset=latin&amp;noto.script=Latn</a:t>
            </a:r>
            <a:endParaRPr lang="de-DE" sz="1200" dirty="0">
              <a:latin typeface="Figtree" pitchFamily="2" charset="0"/>
            </a:endParaRPr>
          </a:p>
          <a:p>
            <a:r>
              <a:rPr lang="de-DE" sz="1500" dirty="0">
                <a:latin typeface="Figtree" pitchFamily="2" charset="0"/>
              </a:rPr>
              <a:t>Rosa markierte Texte können Sie mit Ihren eigenen Daten ersetzen. Nehmen Sie danach die Markierung heraus.</a:t>
            </a:r>
          </a:p>
          <a:p>
            <a:pPr marL="0" indent="0">
              <a:buNone/>
            </a:pPr>
            <a:endParaRPr lang="de-DE" sz="1500" dirty="0">
              <a:latin typeface="Figtree" pitchFamily="2" charset="0"/>
            </a:endParaRPr>
          </a:p>
          <a:p>
            <a:pPr marL="0" indent="0">
              <a:buNone/>
            </a:pPr>
            <a:r>
              <a:rPr lang="de-DE" sz="1500" u="sng" dirty="0">
                <a:latin typeface="Figtree" pitchFamily="2" charset="0"/>
              </a:rPr>
              <a:t>Außenseiten (Cover und Rückseite) Folie 1–10</a:t>
            </a:r>
          </a:p>
          <a:p>
            <a:r>
              <a:rPr lang="de-DE" sz="1500" dirty="0">
                <a:latin typeface="Figtree" pitchFamily="2" charset="0"/>
              </a:rPr>
              <a:t>Es gibt verschiedene Außenseiten, so dass Sie sich das passendste Coverbild für Ihr Unternehmen aussuchen können. Und selbst entscheiden können, ob Sie Bilder zu den Ansprechpersonen hinzufügen wollen oder nicht. Und wie viele Ansprechpersonen sie im Unternehmen haben.</a:t>
            </a:r>
          </a:p>
          <a:p>
            <a:pPr marL="0" indent="0">
              <a:buNone/>
            </a:pPr>
            <a:endParaRPr lang="de-DE" sz="1500" dirty="0">
              <a:latin typeface="Figtree" pitchFamily="2" charset="0"/>
            </a:endParaRPr>
          </a:p>
          <a:p>
            <a:pPr marL="0" indent="0">
              <a:buNone/>
            </a:pPr>
            <a:r>
              <a:rPr lang="de-DE" sz="1500" u="sng" dirty="0">
                <a:latin typeface="Figtree" pitchFamily="2" charset="0"/>
              </a:rPr>
              <a:t>Innenseiten (Innendoppelseite) Folie 11–14</a:t>
            </a:r>
          </a:p>
          <a:p>
            <a:r>
              <a:rPr lang="de-DE" sz="1500" dirty="0">
                <a:latin typeface="Figtree" pitchFamily="2" charset="0"/>
              </a:rPr>
              <a:t>S.11: Hier werden Ihre Mitarbeitenden gesiezt. Der QR-Code führt zu </a:t>
            </a:r>
            <a:r>
              <a:rPr lang="de-DE" sz="1500" dirty="0">
                <a:latin typeface="Figtree" pitchFamily="2" charset="0"/>
                <a:hlinkClick r:id="rId4"/>
              </a:rPr>
              <a:t>www.bempsy.de</a:t>
            </a:r>
            <a:br>
              <a:rPr lang="de-DE" sz="1500" dirty="0">
                <a:latin typeface="Figtree" pitchFamily="2" charset="0"/>
              </a:rPr>
            </a:br>
            <a:r>
              <a:rPr lang="de-DE" sz="1500" dirty="0">
                <a:latin typeface="Figtree" pitchFamily="2" charset="0"/>
              </a:rPr>
              <a:t>S.12: Hier werden Ihre Mitarbeitenden gesiezt. Es gibt einen Platzhalter für einen QR-Code zu einer Intranetseite Ihres Unternehmens.</a:t>
            </a:r>
          </a:p>
          <a:p>
            <a:r>
              <a:rPr lang="de-DE" sz="1500" dirty="0">
                <a:latin typeface="Figtree" pitchFamily="2" charset="0"/>
              </a:rPr>
              <a:t>S.13: Hier werden Ihre Mitarbeitenden geduzt. Der QR-Code führt zu </a:t>
            </a:r>
            <a:r>
              <a:rPr lang="de-DE" sz="1500" dirty="0">
                <a:latin typeface="Figtree" pitchFamily="2" charset="0"/>
                <a:hlinkClick r:id="rId4"/>
              </a:rPr>
              <a:t>www.bempsy.de</a:t>
            </a:r>
            <a:br>
              <a:rPr lang="de-DE" sz="1500" dirty="0">
                <a:latin typeface="Figtree" pitchFamily="2" charset="0"/>
              </a:rPr>
            </a:br>
            <a:r>
              <a:rPr lang="de-DE" sz="1500" dirty="0">
                <a:latin typeface="Figtree" pitchFamily="2" charset="0"/>
              </a:rPr>
              <a:t>S.14: Hier werden Ihre Mitarbeitenden geduzt. Es gibt einen Platzhalter für einen QR-Code zu einer Intranetseite Ihres Unternehmens.</a:t>
            </a:r>
          </a:p>
          <a:p>
            <a:endParaRPr lang="de-DE" sz="1600" dirty="0">
              <a:latin typeface="Figtree" pitchFamily="2" charset="0"/>
            </a:endParaRPr>
          </a:p>
          <a:p>
            <a:endParaRPr lang="de-DE" sz="1600" dirty="0">
              <a:latin typeface="Figtree" pitchFamily="2" charset="0"/>
            </a:endParaRPr>
          </a:p>
          <a:p>
            <a:endParaRPr lang="de-DE" sz="1600" dirty="0">
              <a:latin typeface="Figtree" pitchFamily="2" charset="0"/>
            </a:endParaRPr>
          </a:p>
          <a:p>
            <a:endParaRPr lang="de-DE" sz="1600" dirty="0">
              <a:latin typeface="Figtree" pitchFamily="2" charset="0"/>
            </a:endParaRPr>
          </a:p>
        </p:txBody>
      </p:sp>
    </p:spTree>
    <p:extLst>
      <p:ext uri="{BB962C8B-B14F-4D97-AF65-F5344CB8AC3E}">
        <p14:creationId xmlns:p14="http://schemas.microsoft.com/office/powerpoint/2010/main" val="241387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0971A953-5BDB-F27B-A2C7-C8F5854E2EDD}"/>
              </a:ext>
            </a:extLst>
          </p:cNvPr>
          <p:cNvSpPr txBox="1"/>
          <p:nvPr/>
        </p:nvSpPr>
        <p:spPr>
          <a:xfrm rot="21378111">
            <a:off x="417767" y="472604"/>
            <a:ext cx="4576594" cy="529376"/>
          </a:xfrm>
          <a:prstGeom prst="rect">
            <a:avLst/>
          </a:prstGeom>
          <a:noFill/>
        </p:spPr>
        <p:txBody>
          <a:bodyPr wrap="square" rtlCol="0">
            <a:spAutoFit/>
          </a:bodyPr>
          <a:lstStyle/>
          <a:p>
            <a:r>
              <a:rPr lang="de-DE" sz="1420" dirty="0">
                <a:effectLst/>
                <a:latin typeface="Figtree" pitchFamily="2" charset="0"/>
              </a:rPr>
              <a:t>Für </a:t>
            </a:r>
            <a:r>
              <a:rPr lang="de-DE" sz="1420" dirty="0">
                <a:effectLst/>
                <a:highlight>
                  <a:srgbClr val="FF00FF"/>
                </a:highlight>
                <a:latin typeface="Figtree" pitchFamily="2" charset="0"/>
              </a:rPr>
              <a:t>Unternehmensname</a:t>
            </a:r>
            <a:r>
              <a:rPr lang="de-DE" sz="1420" dirty="0">
                <a:effectLst/>
                <a:latin typeface="Figtree" pitchFamily="2" charset="0"/>
              </a:rPr>
              <a:t> eine Selbstverständlichkeit, für Sie eine Chance.</a:t>
            </a:r>
          </a:p>
        </p:txBody>
      </p:sp>
      <p:pic>
        <p:nvPicPr>
          <p:cNvPr id="4" name="Grafik 3">
            <a:extLst>
              <a:ext uri="{FF2B5EF4-FFF2-40B4-BE49-F238E27FC236}">
                <a16:creationId xmlns:a16="http://schemas.microsoft.com/office/drawing/2014/main" id="{25B84EBF-1402-0745-A78D-E313ED44E45C}"/>
              </a:ext>
            </a:extLst>
          </p:cNvPr>
          <p:cNvPicPr>
            <a:picLocks noChangeAspect="1"/>
          </p:cNvPicPr>
          <p:nvPr/>
        </p:nvPicPr>
        <p:blipFill>
          <a:blip r:embed="rId3"/>
          <a:stretch>
            <a:fillRect/>
          </a:stretch>
        </p:blipFill>
        <p:spPr>
          <a:xfrm>
            <a:off x="5352758" y="0"/>
            <a:ext cx="5334000" cy="7556500"/>
          </a:xfrm>
          <a:prstGeom prst="rect">
            <a:avLst/>
          </a:prstGeom>
        </p:spPr>
      </p:pic>
      <p:sp>
        <p:nvSpPr>
          <p:cNvPr id="5" name="Textfeld 4">
            <a:extLst>
              <a:ext uri="{FF2B5EF4-FFF2-40B4-BE49-F238E27FC236}">
                <a16:creationId xmlns:a16="http://schemas.microsoft.com/office/drawing/2014/main" id="{7E564567-1676-C787-A87D-8803AD3EFB82}"/>
              </a:ext>
            </a:extLst>
          </p:cNvPr>
          <p:cNvSpPr txBox="1"/>
          <p:nvPr/>
        </p:nvSpPr>
        <p:spPr>
          <a:xfrm>
            <a:off x="653143" y="1563432"/>
            <a:ext cx="4270173" cy="2336537"/>
          </a:xfrm>
          <a:prstGeom prst="rect">
            <a:avLst/>
          </a:prstGeom>
          <a:noFill/>
        </p:spPr>
        <p:txBody>
          <a:bodyPr wrap="square" rtlCol="0">
            <a:spAutoFit/>
          </a:bodyPr>
          <a:lstStyle/>
          <a:p>
            <a:pPr>
              <a:lnSpc>
                <a:spcPts val="1640"/>
              </a:lnSpc>
            </a:pPr>
            <a:r>
              <a:rPr lang="de-DE" sz="1200" dirty="0">
                <a:effectLst/>
                <a:highlight>
                  <a:srgbClr val="FF00FF"/>
                </a:highlight>
                <a:latin typeface="Figtree" pitchFamily="2" charset="0"/>
              </a:rPr>
              <a:t>Liebe Mitarbeitende,</a:t>
            </a:r>
          </a:p>
          <a:p>
            <a:pPr>
              <a:lnSpc>
                <a:spcPts val="1640"/>
              </a:lnSpc>
            </a:pPr>
            <a:r>
              <a:rPr lang="de-DE" sz="1200" dirty="0">
                <a:effectLst/>
                <a:latin typeface="Figtree" pitchFamily="2" charset="0"/>
              </a:rPr>
              <a:t>Ihre Gesundheit ist uns wichtig. Deshalb setzt sich </a:t>
            </a:r>
            <a:r>
              <a:rPr lang="de-DE" sz="1200" dirty="0">
                <a:effectLst/>
                <a:highlight>
                  <a:srgbClr val="FF00FF"/>
                </a:highlight>
                <a:latin typeface="Figtree" pitchFamily="2" charset="0"/>
              </a:rPr>
              <a:t>Unternehmensname</a:t>
            </a:r>
            <a:r>
              <a:rPr lang="de-DE" sz="1200" dirty="0">
                <a:effectLst/>
                <a:latin typeface="Figtree" pitchFamily="2" charset="0"/>
              </a:rPr>
              <a:t> für Ihr Wohlbefinden ein. Nichtdestotrotz kann ein Unfall, eine Erkrankung oder ein plötzlicher Schicksalsschlag jeden von uns treffen. </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Im Folgenden werden häufig gestellte Fragen zum Thema BEM beantwortet. Sollten Sie weitere Fragen haben, melden Sie sich bitte bei uns.</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Ihre Geschäftsführung und </a:t>
            </a:r>
            <a:r>
              <a:rPr lang="de-DE" sz="1200" dirty="0">
                <a:effectLst/>
                <a:highlight>
                  <a:srgbClr val="FF00FF"/>
                </a:highlight>
                <a:latin typeface="Figtree" pitchFamily="2" charset="0"/>
              </a:rPr>
              <a:t>Ihre BEM-Beauftragte</a:t>
            </a:r>
            <a:r>
              <a:rPr lang="de-DE" sz="1200" dirty="0">
                <a:highlight>
                  <a:srgbClr val="FF00FF"/>
                </a:highlight>
                <a:latin typeface="Figtree" pitchFamily="2" charset="0"/>
              </a:rPr>
              <a:t> / Ihr BEM-Beauftragter</a:t>
            </a:r>
            <a:r>
              <a:rPr lang="de-DE" sz="1200" dirty="0">
                <a:effectLst/>
                <a:highlight>
                  <a:srgbClr val="FF00FF"/>
                </a:highlight>
                <a:latin typeface="Figtree" pitchFamily="2" charset="0"/>
              </a:rPr>
              <a:t> / Ihr BEM Team</a:t>
            </a:r>
          </a:p>
        </p:txBody>
      </p:sp>
      <p:sp>
        <p:nvSpPr>
          <p:cNvPr id="22" name="Textfeld 21">
            <a:extLst>
              <a:ext uri="{FF2B5EF4-FFF2-40B4-BE49-F238E27FC236}">
                <a16:creationId xmlns:a16="http://schemas.microsoft.com/office/drawing/2014/main" id="{A69E31B1-C5A4-388F-CE65-950DA403DDD3}"/>
              </a:ext>
            </a:extLst>
          </p:cNvPr>
          <p:cNvSpPr txBox="1"/>
          <p:nvPr/>
        </p:nvSpPr>
        <p:spPr>
          <a:xfrm rot="21378111">
            <a:off x="1759010" y="4489169"/>
            <a:ext cx="3397055" cy="546303"/>
          </a:xfrm>
          <a:prstGeom prst="rect">
            <a:avLst/>
          </a:prstGeom>
          <a:noFill/>
        </p:spPr>
        <p:txBody>
          <a:bodyPr wrap="square" rtlCol="0">
            <a:spAutoFit/>
          </a:bodyPr>
          <a:lstStyle/>
          <a:p>
            <a:r>
              <a:rPr lang="de-DE" sz="2950" dirty="0">
                <a:solidFill>
                  <a:srgbClr val="8CBDA5"/>
                </a:solidFill>
                <a:latin typeface="Figtree Medium" pitchFamily="2" charset="0"/>
              </a:rPr>
              <a:t>Haben Sie Fragen?</a:t>
            </a:r>
          </a:p>
        </p:txBody>
      </p:sp>
      <p:sp>
        <p:nvSpPr>
          <p:cNvPr id="24" name="Textfeld 23">
            <a:extLst>
              <a:ext uri="{FF2B5EF4-FFF2-40B4-BE49-F238E27FC236}">
                <a16:creationId xmlns:a16="http://schemas.microsoft.com/office/drawing/2014/main" id="{AE37FD9E-3D37-A324-CECD-CA62A7E85D8C}"/>
              </a:ext>
            </a:extLst>
          </p:cNvPr>
          <p:cNvSpPr txBox="1"/>
          <p:nvPr/>
        </p:nvSpPr>
        <p:spPr>
          <a:xfrm>
            <a:off x="5770709" y="5144459"/>
            <a:ext cx="824265" cy="312073"/>
          </a:xfrm>
          <a:prstGeom prst="rect">
            <a:avLst/>
          </a:prstGeom>
          <a:noFill/>
        </p:spPr>
        <p:txBody>
          <a:bodyPr wrap="none" rtlCol="0">
            <a:spAutoFit/>
          </a:bodyPr>
          <a:lstStyle/>
          <a:p>
            <a:r>
              <a:rPr lang="de-DE" sz="1428" dirty="0">
                <a:latin typeface="Figtree" pitchFamily="2" charset="0"/>
              </a:rPr>
              <a:t>Kontakt</a:t>
            </a:r>
          </a:p>
        </p:txBody>
      </p:sp>
      <p:sp>
        <p:nvSpPr>
          <p:cNvPr id="25" name="Textfeld 24">
            <a:extLst>
              <a:ext uri="{FF2B5EF4-FFF2-40B4-BE49-F238E27FC236}">
                <a16:creationId xmlns:a16="http://schemas.microsoft.com/office/drawing/2014/main" id="{1028C230-ED71-D3BB-DA53-C02482072A9D}"/>
              </a:ext>
            </a:extLst>
          </p:cNvPr>
          <p:cNvSpPr txBox="1"/>
          <p:nvPr/>
        </p:nvSpPr>
        <p:spPr>
          <a:xfrm>
            <a:off x="5956595" y="5587975"/>
            <a:ext cx="4187798" cy="485434"/>
          </a:xfrm>
          <a:prstGeom prst="rect">
            <a:avLst/>
          </a:prstGeom>
          <a:noFill/>
        </p:spPr>
        <p:txBody>
          <a:bodyPr wrap="square" rtlCol="0">
            <a:spAutoFit/>
          </a:bodyPr>
          <a:lstStyle/>
          <a:p>
            <a:r>
              <a:rPr lang="de-DE" sz="1200" dirty="0">
                <a:effectLst/>
                <a:highlight>
                  <a:srgbClr val="FF00FF"/>
                </a:highlight>
                <a:latin typeface="Figtree" pitchFamily="2" charset="0"/>
              </a:rPr>
              <a:t>Name konkrete*</a:t>
            </a:r>
            <a:r>
              <a:rPr lang="de-DE" sz="1200" dirty="0" err="1">
                <a:effectLst/>
                <a:highlight>
                  <a:srgbClr val="FF00FF"/>
                </a:highlight>
                <a:latin typeface="Figtree" pitchFamily="2" charset="0"/>
              </a:rPr>
              <a:t>r</a:t>
            </a:r>
            <a:r>
              <a:rPr lang="de-DE" sz="1200" dirty="0">
                <a:effectLst/>
                <a:highlight>
                  <a:srgbClr val="FF00FF"/>
                </a:highlight>
                <a:latin typeface="Figtree" pitchFamily="2" charset="0"/>
              </a:rPr>
              <a:t> Ansprechpartner*in</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Telefonnummer</a:t>
            </a:r>
          </a:p>
          <a:p>
            <a:r>
              <a:rPr lang="de-DE" sz="1200" dirty="0">
                <a:effectLst/>
                <a:highlight>
                  <a:srgbClr val="FF00FF"/>
                </a:highlight>
                <a:latin typeface="Figtree" pitchFamily="2" charset="0"/>
              </a:rPr>
              <a:t>E-Mail Adresse</a:t>
            </a:r>
          </a:p>
          <a:p>
            <a:r>
              <a:rPr lang="de-DE" sz="1200" dirty="0">
                <a:effectLst/>
                <a:highlight>
                  <a:srgbClr val="FF00FF"/>
                </a:highlight>
                <a:latin typeface="Figtree" pitchFamily="2" charset="0"/>
              </a:rPr>
              <a:t>Links zu weiterführenden Infos, </a:t>
            </a:r>
            <a:r>
              <a:rPr lang="de-DE" sz="1200" dirty="0" err="1">
                <a:effectLst/>
                <a:highlight>
                  <a:srgbClr val="FF00FF"/>
                </a:highlight>
                <a:latin typeface="Figtree" pitchFamily="2" charset="0"/>
              </a:rPr>
              <a:t>z.B</a:t>
            </a:r>
            <a:r>
              <a:rPr lang="de-DE" sz="1200" dirty="0">
                <a:effectLst/>
                <a:highlight>
                  <a:srgbClr val="FF00FF"/>
                </a:highlight>
                <a:latin typeface="Figtree" pitchFamily="2" charset="0"/>
              </a:rPr>
              <a:t> im Intranet</a:t>
            </a:r>
          </a:p>
        </p:txBody>
      </p:sp>
      <p:pic>
        <p:nvPicPr>
          <p:cNvPr id="3" name="Grafik 2">
            <a:extLst>
              <a:ext uri="{FF2B5EF4-FFF2-40B4-BE49-F238E27FC236}">
                <a16:creationId xmlns:a16="http://schemas.microsoft.com/office/drawing/2014/main" id="{7D6399CE-C405-7CEC-CBE6-17CBAAE177DB}"/>
              </a:ext>
            </a:extLst>
          </p:cNvPr>
          <p:cNvPicPr>
            <a:picLocks noChangeAspect="1"/>
          </p:cNvPicPr>
          <p:nvPr/>
        </p:nvPicPr>
        <p:blipFill>
          <a:blip r:embed="rId4"/>
          <a:stretch>
            <a:fillRect/>
          </a:stretch>
        </p:blipFill>
        <p:spPr>
          <a:xfrm>
            <a:off x="18758" y="4029075"/>
            <a:ext cx="5334000" cy="3530600"/>
          </a:xfrm>
          <a:prstGeom prst="rect">
            <a:avLst/>
          </a:prstGeom>
        </p:spPr>
      </p:pic>
      <p:pic>
        <p:nvPicPr>
          <p:cNvPr id="7" name="Grafik 6">
            <a:extLst>
              <a:ext uri="{FF2B5EF4-FFF2-40B4-BE49-F238E27FC236}">
                <a16:creationId xmlns:a16="http://schemas.microsoft.com/office/drawing/2014/main" id="{256371CC-EB21-0DD6-E0BE-66F20A918D6C}"/>
              </a:ext>
            </a:extLst>
          </p:cNvPr>
          <p:cNvPicPr>
            <a:picLocks noChangeAspect="1"/>
          </p:cNvPicPr>
          <p:nvPr/>
        </p:nvPicPr>
        <p:blipFill>
          <a:blip r:embed="rId5"/>
          <a:stretch>
            <a:fillRect/>
          </a:stretch>
        </p:blipFill>
        <p:spPr>
          <a:xfrm>
            <a:off x="7995684" y="4601149"/>
            <a:ext cx="2773365" cy="1498022"/>
          </a:xfrm>
          <a:prstGeom prst="rect">
            <a:avLst/>
          </a:prstGeom>
        </p:spPr>
      </p:pic>
    </p:spTree>
    <p:extLst>
      <p:ext uri="{BB962C8B-B14F-4D97-AF65-F5344CB8AC3E}">
        <p14:creationId xmlns:p14="http://schemas.microsoft.com/office/powerpoint/2010/main" val="327492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0971A953-5BDB-F27B-A2C7-C8F5854E2EDD}"/>
              </a:ext>
            </a:extLst>
          </p:cNvPr>
          <p:cNvSpPr txBox="1"/>
          <p:nvPr/>
        </p:nvSpPr>
        <p:spPr>
          <a:xfrm rot="21378111">
            <a:off x="417767" y="472604"/>
            <a:ext cx="4576594" cy="529376"/>
          </a:xfrm>
          <a:prstGeom prst="rect">
            <a:avLst/>
          </a:prstGeom>
          <a:noFill/>
        </p:spPr>
        <p:txBody>
          <a:bodyPr wrap="square" rtlCol="0">
            <a:spAutoFit/>
          </a:bodyPr>
          <a:lstStyle/>
          <a:p>
            <a:r>
              <a:rPr lang="de-DE" sz="1420" dirty="0">
                <a:effectLst/>
                <a:latin typeface="Figtree" pitchFamily="2" charset="0"/>
              </a:rPr>
              <a:t>Für </a:t>
            </a:r>
            <a:r>
              <a:rPr lang="de-DE" sz="1420" dirty="0">
                <a:effectLst/>
                <a:highlight>
                  <a:srgbClr val="FF00FF"/>
                </a:highlight>
                <a:latin typeface="Figtree" pitchFamily="2" charset="0"/>
              </a:rPr>
              <a:t>Unternehmensname</a:t>
            </a:r>
            <a:r>
              <a:rPr lang="de-DE" sz="1420" dirty="0">
                <a:effectLst/>
                <a:latin typeface="Figtree" pitchFamily="2" charset="0"/>
              </a:rPr>
              <a:t> eine Selbstverständlichkeit, für Sie eine Chance.</a:t>
            </a:r>
          </a:p>
        </p:txBody>
      </p:sp>
      <p:pic>
        <p:nvPicPr>
          <p:cNvPr id="4" name="Grafik 3">
            <a:extLst>
              <a:ext uri="{FF2B5EF4-FFF2-40B4-BE49-F238E27FC236}">
                <a16:creationId xmlns:a16="http://schemas.microsoft.com/office/drawing/2014/main" id="{25B84EBF-1402-0745-A78D-E313ED44E45C}"/>
              </a:ext>
            </a:extLst>
          </p:cNvPr>
          <p:cNvPicPr>
            <a:picLocks noChangeAspect="1"/>
          </p:cNvPicPr>
          <p:nvPr/>
        </p:nvPicPr>
        <p:blipFill>
          <a:blip r:embed="rId3"/>
          <a:stretch>
            <a:fillRect/>
          </a:stretch>
        </p:blipFill>
        <p:spPr>
          <a:xfrm>
            <a:off x="5352758" y="0"/>
            <a:ext cx="5334000" cy="7556500"/>
          </a:xfrm>
          <a:prstGeom prst="rect">
            <a:avLst/>
          </a:prstGeom>
        </p:spPr>
      </p:pic>
      <p:sp>
        <p:nvSpPr>
          <p:cNvPr id="5" name="Textfeld 4">
            <a:extLst>
              <a:ext uri="{FF2B5EF4-FFF2-40B4-BE49-F238E27FC236}">
                <a16:creationId xmlns:a16="http://schemas.microsoft.com/office/drawing/2014/main" id="{7E564567-1676-C787-A87D-8803AD3EFB82}"/>
              </a:ext>
            </a:extLst>
          </p:cNvPr>
          <p:cNvSpPr txBox="1"/>
          <p:nvPr/>
        </p:nvSpPr>
        <p:spPr>
          <a:xfrm>
            <a:off x="653143" y="1563432"/>
            <a:ext cx="4270173" cy="2336537"/>
          </a:xfrm>
          <a:prstGeom prst="rect">
            <a:avLst/>
          </a:prstGeom>
          <a:noFill/>
        </p:spPr>
        <p:txBody>
          <a:bodyPr wrap="square" rtlCol="0">
            <a:spAutoFit/>
          </a:bodyPr>
          <a:lstStyle/>
          <a:p>
            <a:pPr>
              <a:lnSpc>
                <a:spcPts val="1640"/>
              </a:lnSpc>
            </a:pPr>
            <a:r>
              <a:rPr lang="de-DE" sz="1200" dirty="0">
                <a:effectLst/>
                <a:highlight>
                  <a:srgbClr val="FF00FF"/>
                </a:highlight>
                <a:latin typeface="Figtree" pitchFamily="2" charset="0"/>
              </a:rPr>
              <a:t>Liebe Mitarbeitende,</a:t>
            </a:r>
          </a:p>
          <a:p>
            <a:pPr>
              <a:lnSpc>
                <a:spcPts val="1640"/>
              </a:lnSpc>
            </a:pPr>
            <a:r>
              <a:rPr lang="de-DE" sz="1200" dirty="0">
                <a:effectLst/>
                <a:latin typeface="Figtree" pitchFamily="2" charset="0"/>
              </a:rPr>
              <a:t>Ihre Gesundheit ist uns wichtig. Deshalb setzt sich </a:t>
            </a:r>
            <a:r>
              <a:rPr lang="de-DE" sz="1200" dirty="0">
                <a:effectLst/>
                <a:highlight>
                  <a:srgbClr val="FF00FF"/>
                </a:highlight>
                <a:latin typeface="Figtree" pitchFamily="2" charset="0"/>
              </a:rPr>
              <a:t>Unternehmensname</a:t>
            </a:r>
            <a:r>
              <a:rPr lang="de-DE" sz="1200" dirty="0">
                <a:effectLst/>
                <a:latin typeface="Figtree" pitchFamily="2" charset="0"/>
              </a:rPr>
              <a:t> für Ihr Wohlbefinden ein. Nichtdestotrotz kann ein Unfall, eine Erkrankung oder ein plötzlicher Schicksalsschlag jeden von uns treffen. </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Im Folgenden werden häufig gestellte Fragen zum Thema BEM beantwortet. Sollten Sie weitere Fragen haben, melden Sie sich bitte bei uns.</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Ihre Geschäftsführung und </a:t>
            </a:r>
            <a:r>
              <a:rPr lang="de-DE" sz="1200" dirty="0">
                <a:effectLst/>
                <a:highlight>
                  <a:srgbClr val="FF00FF"/>
                </a:highlight>
                <a:latin typeface="Figtree" pitchFamily="2" charset="0"/>
              </a:rPr>
              <a:t>Ihre BEM-Beauftragte</a:t>
            </a:r>
            <a:r>
              <a:rPr lang="de-DE" sz="1200" dirty="0">
                <a:highlight>
                  <a:srgbClr val="FF00FF"/>
                </a:highlight>
                <a:latin typeface="Figtree" pitchFamily="2" charset="0"/>
              </a:rPr>
              <a:t> / Ihr BEM-Beauftragter</a:t>
            </a:r>
            <a:r>
              <a:rPr lang="de-DE" sz="1200" dirty="0">
                <a:effectLst/>
                <a:highlight>
                  <a:srgbClr val="FF00FF"/>
                </a:highlight>
                <a:latin typeface="Figtree" pitchFamily="2" charset="0"/>
              </a:rPr>
              <a:t> / Ihr BEM Team</a:t>
            </a:r>
          </a:p>
        </p:txBody>
      </p:sp>
      <p:sp>
        <p:nvSpPr>
          <p:cNvPr id="22" name="Textfeld 21">
            <a:extLst>
              <a:ext uri="{FF2B5EF4-FFF2-40B4-BE49-F238E27FC236}">
                <a16:creationId xmlns:a16="http://schemas.microsoft.com/office/drawing/2014/main" id="{A69E31B1-C5A4-388F-CE65-950DA403DDD3}"/>
              </a:ext>
            </a:extLst>
          </p:cNvPr>
          <p:cNvSpPr txBox="1"/>
          <p:nvPr/>
        </p:nvSpPr>
        <p:spPr>
          <a:xfrm rot="21378111">
            <a:off x="1759010" y="4489169"/>
            <a:ext cx="3397055" cy="546303"/>
          </a:xfrm>
          <a:prstGeom prst="rect">
            <a:avLst/>
          </a:prstGeom>
          <a:noFill/>
        </p:spPr>
        <p:txBody>
          <a:bodyPr wrap="square" rtlCol="0">
            <a:spAutoFit/>
          </a:bodyPr>
          <a:lstStyle/>
          <a:p>
            <a:r>
              <a:rPr lang="de-DE" sz="2950" dirty="0">
                <a:solidFill>
                  <a:srgbClr val="8CBDA5"/>
                </a:solidFill>
                <a:latin typeface="Figtree Medium" pitchFamily="2" charset="0"/>
              </a:rPr>
              <a:t>Haben Sie Fragen?</a:t>
            </a:r>
          </a:p>
        </p:txBody>
      </p:sp>
      <p:sp>
        <p:nvSpPr>
          <p:cNvPr id="24" name="Textfeld 23">
            <a:extLst>
              <a:ext uri="{FF2B5EF4-FFF2-40B4-BE49-F238E27FC236}">
                <a16:creationId xmlns:a16="http://schemas.microsoft.com/office/drawing/2014/main" id="{AE37FD9E-3D37-A324-CECD-CA62A7E85D8C}"/>
              </a:ext>
            </a:extLst>
          </p:cNvPr>
          <p:cNvSpPr txBox="1"/>
          <p:nvPr/>
        </p:nvSpPr>
        <p:spPr>
          <a:xfrm>
            <a:off x="5770709" y="5144459"/>
            <a:ext cx="824265" cy="312073"/>
          </a:xfrm>
          <a:prstGeom prst="rect">
            <a:avLst/>
          </a:prstGeom>
          <a:noFill/>
        </p:spPr>
        <p:txBody>
          <a:bodyPr wrap="none" rtlCol="0">
            <a:spAutoFit/>
          </a:bodyPr>
          <a:lstStyle/>
          <a:p>
            <a:r>
              <a:rPr lang="de-DE" sz="1428" dirty="0">
                <a:latin typeface="Figtree" pitchFamily="2" charset="0"/>
              </a:rPr>
              <a:t>Kontakt</a:t>
            </a:r>
          </a:p>
        </p:txBody>
      </p:sp>
      <p:sp>
        <p:nvSpPr>
          <p:cNvPr id="25" name="Textfeld 24">
            <a:extLst>
              <a:ext uri="{FF2B5EF4-FFF2-40B4-BE49-F238E27FC236}">
                <a16:creationId xmlns:a16="http://schemas.microsoft.com/office/drawing/2014/main" id="{1028C230-ED71-D3BB-DA53-C02482072A9D}"/>
              </a:ext>
            </a:extLst>
          </p:cNvPr>
          <p:cNvSpPr txBox="1"/>
          <p:nvPr/>
        </p:nvSpPr>
        <p:spPr>
          <a:xfrm>
            <a:off x="5956595" y="5587975"/>
            <a:ext cx="4187798" cy="485434"/>
          </a:xfrm>
          <a:prstGeom prst="rect">
            <a:avLst/>
          </a:prstGeom>
          <a:noFill/>
        </p:spPr>
        <p:txBody>
          <a:bodyPr wrap="square" rtlCol="0">
            <a:spAutoFit/>
          </a:bodyPr>
          <a:lstStyle/>
          <a:p>
            <a:r>
              <a:rPr lang="de-DE" sz="1200" dirty="0">
                <a:effectLst/>
                <a:highlight>
                  <a:srgbClr val="FF00FF"/>
                </a:highlight>
                <a:latin typeface="Figtree" pitchFamily="2" charset="0"/>
              </a:rPr>
              <a:t>Name konkrete*</a:t>
            </a:r>
            <a:r>
              <a:rPr lang="de-DE" sz="1200" dirty="0" err="1">
                <a:effectLst/>
                <a:highlight>
                  <a:srgbClr val="FF00FF"/>
                </a:highlight>
                <a:latin typeface="Figtree" pitchFamily="2" charset="0"/>
              </a:rPr>
              <a:t>r</a:t>
            </a:r>
            <a:r>
              <a:rPr lang="de-DE" sz="1200" dirty="0">
                <a:effectLst/>
                <a:highlight>
                  <a:srgbClr val="FF00FF"/>
                </a:highlight>
                <a:latin typeface="Figtree" pitchFamily="2" charset="0"/>
              </a:rPr>
              <a:t> Ansprechpartner*in</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Telefonnummer</a:t>
            </a:r>
          </a:p>
          <a:p>
            <a:r>
              <a:rPr lang="de-DE" sz="1200" dirty="0">
                <a:effectLst/>
                <a:highlight>
                  <a:srgbClr val="FF00FF"/>
                </a:highlight>
                <a:latin typeface="Figtree" pitchFamily="2" charset="0"/>
              </a:rPr>
              <a:t>E-Mail Adresse</a:t>
            </a:r>
          </a:p>
          <a:p>
            <a:r>
              <a:rPr lang="de-DE" sz="1200" dirty="0">
                <a:effectLst/>
                <a:highlight>
                  <a:srgbClr val="FF00FF"/>
                </a:highlight>
                <a:latin typeface="Figtree" pitchFamily="2" charset="0"/>
              </a:rPr>
              <a:t>Links zu weiterführenden Infos, </a:t>
            </a:r>
            <a:r>
              <a:rPr lang="de-DE" sz="1200" dirty="0" err="1">
                <a:effectLst/>
                <a:highlight>
                  <a:srgbClr val="FF00FF"/>
                </a:highlight>
                <a:latin typeface="Figtree" pitchFamily="2" charset="0"/>
              </a:rPr>
              <a:t>z.B</a:t>
            </a:r>
            <a:r>
              <a:rPr lang="de-DE" sz="1200" dirty="0">
                <a:effectLst/>
                <a:highlight>
                  <a:srgbClr val="FF00FF"/>
                </a:highlight>
                <a:latin typeface="Figtree" pitchFamily="2" charset="0"/>
              </a:rPr>
              <a:t> im Intranet</a:t>
            </a:r>
          </a:p>
        </p:txBody>
      </p:sp>
      <p:sp>
        <p:nvSpPr>
          <p:cNvPr id="2" name="Oval 1">
            <a:extLst>
              <a:ext uri="{FF2B5EF4-FFF2-40B4-BE49-F238E27FC236}">
                <a16:creationId xmlns:a16="http://schemas.microsoft.com/office/drawing/2014/main" id="{968A0400-8DEA-CA63-A177-360D15B33FE7}"/>
              </a:ext>
            </a:extLst>
          </p:cNvPr>
          <p:cNvSpPr/>
          <p:nvPr/>
        </p:nvSpPr>
        <p:spPr>
          <a:xfrm rot="1048537">
            <a:off x="9155035" y="4812582"/>
            <a:ext cx="1261926" cy="975824"/>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3834F4D7-7973-0FD8-F329-07A18C102C8C}"/>
              </a:ext>
            </a:extLst>
          </p:cNvPr>
          <p:cNvSpPr/>
          <p:nvPr/>
        </p:nvSpPr>
        <p:spPr>
          <a:xfrm>
            <a:off x="9459011" y="4985156"/>
            <a:ext cx="717878" cy="6576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Platzhalter- </a:t>
            </a:r>
          </a:p>
          <a:p>
            <a:pPr algn="ctr"/>
            <a:r>
              <a:rPr lang="de-DE" sz="900" dirty="0">
                <a:solidFill>
                  <a:schemeClr val="tx1"/>
                </a:solidFill>
              </a:rPr>
              <a:t>QR-Code</a:t>
            </a:r>
          </a:p>
        </p:txBody>
      </p:sp>
      <p:sp>
        <p:nvSpPr>
          <p:cNvPr id="6" name="Textfeld 5">
            <a:extLst>
              <a:ext uri="{FF2B5EF4-FFF2-40B4-BE49-F238E27FC236}">
                <a16:creationId xmlns:a16="http://schemas.microsoft.com/office/drawing/2014/main" id="{7FC9D8D1-46B2-71D8-1248-7EB6A5737609}"/>
              </a:ext>
            </a:extLst>
          </p:cNvPr>
          <p:cNvSpPr txBox="1"/>
          <p:nvPr/>
        </p:nvSpPr>
        <p:spPr>
          <a:xfrm rot="21378111">
            <a:off x="8025018" y="4673671"/>
            <a:ext cx="4576594" cy="310854"/>
          </a:xfrm>
          <a:prstGeom prst="rect">
            <a:avLst/>
          </a:prstGeom>
          <a:noFill/>
        </p:spPr>
        <p:txBody>
          <a:bodyPr wrap="square" rtlCol="0">
            <a:spAutoFit/>
          </a:bodyPr>
          <a:lstStyle/>
          <a:p>
            <a:r>
              <a:rPr lang="de-DE" sz="1420" dirty="0">
                <a:effectLst/>
                <a:latin typeface="Figtree" pitchFamily="2" charset="0"/>
              </a:rPr>
              <a:t>Mehr Infos auf  </a:t>
            </a:r>
            <a:r>
              <a:rPr lang="de-DE" sz="1420" dirty="0">
                <a:effectLst/>
                <a:highlight>
                  <a:srgbClr val="FF00FF"/>
                </a:highlight>
                <a:latin typeface="Figtree" pitchFamily="2" charset="0"/>
              </a:rPr>
              <a:t>Intranetseite</a:t>
            </a:r>
          </a:p>
        </p:txBody>
      </p:sp>
      <p:pic>
        <p:nvPicPr>
          <p:cNvPr id="7" name="Grafik 6">
            <a:extLst>
              <a:ext uri="{FF2B5EF4-FFF2-40B4-BE49-F238E27FC236}">
                <a16:creationId xmlns:a16="http://schemas.microsoft.com/office/drawing/2014/main" id="{F44042E8-47DC-38FC-2568-9ED3B58C1CAE}"/>
              </a:ext>
            </a:extLst>
          </p:cNvPr>
          <p:cNvPicPr>
            <a:picLocks noChangeAspect="1"/>
          </p:cNvPicPr>
          <p:nvPr/>
        </p:nvPicPr>
        <p:blipFill>
          <a:blip r:embed="rId4"/>
          <a:stretch>
            <a:fillRect/>
          </a:stretch>
        </p:blipFill>
        <p:spPr>
          <a:xfrm>
            <a:off x="18758" y="4029075"/>
            <a:ext cx="5334000" cy="3530600"/>
          </a:xfrm>
          <a:prstGeom prst="rect">
            <a:avLst/>
          </a:prstGeom>
        </p:spPr>
      </p:pic>
    </p:spTree>
    <p:extLst>
      <p:ext uri="{BB962C8B-B14F-4D97-AF65-F5344CB8AC3E}">
        <p14:creationId xmlns:p14="http://schemas.microsoft.com/office/powerpoint/2010/main" val="336148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3FA89B-8DA6-4FB3-6A04-4DA86A011378}"/>
              </a:ext>
            </a:extLst>
          </p:cNvPr>
          <p:cNvPicPr>
            <a:picLocks noChangeAspect="1"/>
          </p:cNvPicPr>
          <p:nvPr/>
        </p:nvPicPr>
        <p:blipFill>
          <a:blip r:embed="rId3"/>
          <a:stretch>
            <a:fillRect/>
          </a:stretch>
        </p:blipFill>
        <p:spPr>
          <a:xfrm>
            <a:off x="5352758" y="3175"/>
            <a:ext cx="5334000" cy="7556500"/>
          </a:xfrm>
          <a:prstGeom prst="rect">
            <a:avLst/>
          </a:prstGeom>
        </p:spPr>
      </p:pic>
      <p:sp>
        <p:nvSpPr>
          <p:cNvPr id="20" name="Textfeld 19">
            <a:extLst>
              <a:ext uri="{FF2B5EF4-FFF2-40B4-BE49-F238E27FC236}">
                <a16:creationId xmlns:a16="http://schemas.microsoft.com/office/drawing/2014/main" id="{0971A953-5BDB-F27B-A2C7-C8F5854E2EDD}"/>
              </a:ext>
            </a:extLst>
          </p:cNvPr>
          <p:cNvSpPr txBox="1"/>
          <p:nvPr/>
        </p:nvSpPr>
        <p:spPr>
          <a:xfrm rot="21378111">
            <a:off x="417767" y="472604"/>
            <a:ext cx="4576594" cy="529376"/>
          </a:xfrm>
          <a:prstGeom prst="rect">
            <a:avLst/>
          </a:prstGeom>
          <a:noFill/>
        </p:spPr>
        <p:txBody>
          <a:bodyPr wrap="square" rtlCol="0">
            <a:spAutoFit/>
          </a:bodyPr>
          <a:lstStyle/>
          <a:p>
            <a:r>
              <a:rPr lang="de-DE" sz="1420" dirty="0">
                <a:effectLst/>
                <a:latin typeface="Figtree" pitchFamily="2" charset="0"/>
              </a:rPr>
              <a:t>Für </a:t>
            </a:r>
            <a:r>
              <a:rPr lang="de-DE" sz="1420" dirty="0">
                <a:effectLst/>
                <a:highlight>
                  <a:srgbClr val="FF00FF"/>
                </a:highlight>
                <a:latin typeface="Figtree" pitchFamily="2" charset="0"/>
              </a:rPr>
              <a:t>Unternehmensname</a:t>
            </a:r>
            <a:r>
              <a:rPr lang="de-DE" sz="1420" dirty="0">
                <a:effectLst/>
                <a:latin typeface="Figtree" pitchFamily="2" charset="0"/>
              </a:rPr>
              <a:t> eine Selbstverständlichkeit, für </a:t>
            </a:r>
            <a:r>
              <a:rPr lang="de-DE" sz="1420" dirty="0">
                <a:latin typeface="Figtree" pitchFamily="2" charset="0"/>
              </a:rPr>
              <a:t>dich</a:t>
            </a:r>
            <a:r>
              <a:rPr lang="de-DE" sz="1420" dirty="0">
                <a:effectLst/>
                <a:latin typeface="Figtree" pitchFamily="2" charset="0"/>
              </a:rPr>
              <a:t> eine Chance.</a:t>
            </a:r>
          </a:p>
        </p:txBody>
      </p:sp>
      <p:sp>
        <p:nvSpPr>
          <p:cNvPr id="5" name="Textfeld 4">
            <a:extLst>
              <a:ext uri="{FF2B5EF4-FFF2-40B4-BE49-F238E27FC236}">
                <a16:creationId xmlns:a16="http://schemas.microsoft.com/office/drawing/2014/main" id="{7E564567-1676-C787-A87D-8803AD3EFB82}"/>
              </a:ext>
            </a:extLst>
          </p:cNvPr>
          <p:cNvSpPr txBox="1"/>
          <p:nvPr/>
        </p:nvSpPr>
        <p:spPr>
          <a:xfrm>
            <a:off x="653143" y="1563432"/>
            <a:ext cx="4270173" cy="2336537"/>
          </a:xfrm>
          <a:prstGeom prst="rect">
            <a:avLst/>
          </a:prstGeom>
          <a:noFill/>
        </p:spPr>
        <p:txBody>
          <a:bodyPr wrap="square" rtlCol="0">
            <a:spAutoFit/>
          </a:bodyPr>
          <a:lstStyle/>
          <a:p>
            <a:pPr>
              <a:lnSpc>
                <a:spcPts val="1640"/>
              </a:lnSpc>
            </a:pPr>
            <a:r>
              <a:rPr lang="de-DE" sz="1200" dirty="0">
                <a:effectLst/>
                <a:highlight>
                  <a:srgbClr val="FF00FF"/>
                </a:highlight>
                <a:latin typeface="Figtree" pitchFamily="2" charset="0"/>
              </a:rPr>
              <a:t>Liebe Mitarbeitende,</a:t>
            </a:r>
          </a:p>
          <a:p>
            <a:pPr>
              <a:lnSpc>
                <a:spcPts val="1640"/>
              </a:lnSpc>
            </a:pPr>
            <a:r>
              <a:rPr lang="de-DE" sz="1200" dirty="0">
                <a:effectLst/>
                <a:latin typeface="Figtree" pitchFamily="2" charset="0"/>
              </a:rPr>
              <a:t>Deine Gesundheit ist uns wichtig. Deshalb setzt sich </a:t>
            </a:r>
            <a:r>
              <a:rPr lang="de-DE" sz="1200" dirty="0">
                <a:effectLst/>
                <a:highlight>
                  <a:srgbClr val="FF00FF"/>
                </a:highlight>
                <a:latin typeface="Figtree" pitchFamily="2" charset="0"/>
              </a:rPr>
              <a:t>Unternehmensname</a:t>
            </a:r>
            <a:r>
              <a:rPr lang="de-DE" sz="1200" dirty="0">
                <a:effectLst/>
                <a:latin typeface="Figtree" pitchFamily="2" charset="0"/>
              </a:rPr>
              <a:t> für dein Wohlbefinden ein. Nichtdestotrotz kann ein Unfall, eine Erkrankung oder ein plötzlicher Schicksalsschlag jeden von uns treffen. </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Im Folgenden werden häufig gestellte Fragen zum Thema BEM beantwortet. Solltest du weitere Fragen haben, melde dich bitte bei uns.</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Deine Geschäftsführung und </a:t>
            </a:r>
            <a:r>
              <a:rPr lang="de-DE" sz="1200" dirty="0">
                <a:effectLst/>
                <a:highlight>
                  <a:srgbClr val="FF00FF"/>
                </a:highlight>
                <a:latin typeface="Figtree" pitchFamily="2" charset="0"/>
              </a:rPr>
              <a:t>deine BEM-Beauftragte</a:t>
            </a:r>
            <a:r>
              <a:rPr lang="de-DE" sz="1200" dirty="0">
                <a:highlight>
                  <a:srgbClr val="FF00FF"/>
                </a:highlight>
                <a:latin typeface="Figtree" pitchFamily="2" charset="0"/>
              </a:rPr>
              <a:t> / dein BEM-Beauftragter</a:t>
            </a:r>
            <a:r>
              <a:rPr lang="de-DE" sz="1200" dirty="0">
                <a:effectLst/>
                <a:highlight>
                  <a:srgbClr val="FF00FF"/>
                </a:highlight>
                <a:latin typeface="Figtree" pitchFamily="2" charset="0"/>
              </a:rPr>
              <a:t> / dein BEM Team</a:t>
            </a:r>
          </a:p>
        </p:txBody>
      </p:sp>
      <p:sp>
        <p:nvSpPr>
          <p:cNvPr id="22" name="Textfeld 21">
            <a:extLst>
              <a:ext uri="{FF2B5EF4-FFF2-40B4-BE49-F238E27FC236}">
                <a16:creationId xmlns:a16="http://schemas.microsoft.com/office/drawing/2014/main" id="{A69E31B1-C5A4-388F-CE65-950DA403DDD3}"/>
              </a:ext>
            </a:extLst>
          </p:cNvPr>
          <p:cNvSpPr txBox="1"/>
          <p:nvPr/>
        </p:nvSpPr>
        <p:spPr>
          <a:xfrm rot="21378111">
            <a:off x="1789223" y="4573693"/>
            <a:ext cx="3397055" cy="546303"/>
          </a:xfrm>
          <a:prstGeom prst="rect">
            <a:avLst/>
          </a:prstGeom>
          <a:noFill/>
        </p:spPr>
        <p:txBody>
          <a:bodyPr wrap="square" rtlCol="0">
            <a:spAutoFit/>
          </a:bodyPr>
          <a:lstStyle/>
          <a:p>
            <a:r>
              <a:rPr lang="de-DE" sz="2950" dirty="0">
                <a:solidFill>
                  <a:srgbClr val="466670"/>
                </a:solidFill>
                <a:latin typeface="Figtree Medium" pitchFamily="2" charset="0"/>
              </a:rPr>
              <a:t>Hast du Fragen?</a:t>
            </a:r>
          </a:p>
        </p:txBody>
      </p:sp>
      <p:sp>
        <p:nvSpPr>
          <p:cNvPr id="24" name="Textfeld 23">
            <a:extLst>
              <a:ext uri="{FF2B5EF4-FFF2-40B4-BE49-F238E27FC236}">
                <a16:creationId xmlns:a16="http://schemas.microsoft.com/office/drawing/2014/main" id="{AE37FD9E-3D37-A324-CECD-CA62A7E85D8C}"/>
              </a:ext>
            </a:extLst>
          </p:cNvPr>
          <p:cNvSpPr txBox="1"/>
          <p:nvPr/>
        </p:nvSpPr>
        <p:spPr>
          <a:xfrm>
            <a:off x="5770709" y="5144459"/>
            <a:ext cx="824265" cy="312073"/>
          </a:xfrm>
          <a:prstGeom prst="rect">
            <a:avLst/>
          </a:prstGeom>
          <a:noFill/>
        </p:spPr>
        <p:txBody>
          <a:bodyPr wrap="none" rtlCol="0">
            <a:spAutoFit/>
          </a:bodyPr>
          <a:lstStyle/>
          <a:p>
            <a:r>
              <a:rPr lang="de-DE" sz="1428" dirty="0">
                <a:latin typeface="Figtree" pitchFamily="2" charset="0"/>
              </a:rPr>
              <a:t>Kontakt</a:t>
            </a:r>
          </a:p>
        </p:txBody>
      </p:sp>
      <p:sp>
        <p:nvSpPr>
          <p:cNvPr id="25" name="Textfeld 24">
            <a:extLst>
              <a:ext uri="{FF2B5EF4-FFF2-40B4-BE49-F238E27FC236}">
                <a16:creationId xmlns:a16="http://schemas.microsoft.com/office/drawing/2014/main" id="{1028C230-ED71-D3BB-DA53-C02482072A9D}"/>
              </a:ext>
            </a:extLst>
          </p:cNvPr>
          <p:cNvSpPr txBox="1"/>
          <p:nvPr/>
        </p:nvSpPr>
        <p:spPr>
          <a:xfrm>
            <a:off x="5956595" y="5587975"/>
            <a:ext cx="4187798" cy="485434"/>
          </a:xfrm>
          <a:prstGeom prst="rect">
            <a:avLst/>
          </a:prstGeom>
          <a:noFill/>
        </p:spPr>
        <p:txBody>
          <a:bodyPr wrap="square" rtlCol="0">
            <a:spAutoFit/>
          </a:bodyPr>
          <a:lstStyle/>
          <a:p>
            <a:r>
              <a:rPr lang="de-DE" sz="1200" dirty="0">
                <a:effectLst/>
                <a:highlight>
                  <a:srgbClr val="FF00FF"/>
                </a:highlight>
                <a:latin typeface="Figtree" pitchFamily="2" charset="0"/>
              </a:rPr>
              <a:t>Name konkrete*</a:t>
            </a:r>
            <a:r>
              <a:rPr lang="de-DE" sz="1200" dirty="0" err="1">
                <a:effectLst/>
                <a:highlight>
                  <a:srgbClr val="FF00FF"/>
                </a:highlight>
                <a:latin typeface="Figtree" pitchFamily="2" charset="0"/>
              </a:rPr>
              <a:t>r</a:t>
            </a:r>
            <a:r>
              <a:rPr lang="de-DE" sz="1200" dirty="0">
                <a:effectLst/>
                <a:highlight>
                  <a:srgbClr val="FF00FF"/>
                </a:highlight>
                <a:latin typeface="Figtree" pitchFamily="2" charset="0"/>
              </a:rPr>
              <a:t> Ansprechpartner*in</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Telefonnummer</a:t>
            </a:r>
          </a:p>
          <a:p>
            <a:r>
              <a:rPr lang="de-DE" sz="1200" dirty="0">
                <a:effectLst/>
                <a:highlight>
                  <a:srgbClr val="FF00FF"/>
                </a:highlight>
                <a:latin typeface="Figtree" pitchFamily="2" charset="0"/>
              </a:rPr>
              <a:t>E-Mail Adresse</a:t>
            </a:r>
          </a:p>
          <a:p>
            <a:r>
              <a:rPr lang="de-DE" sz="1200" dirty="0">
                <a:effectLst/>
                <a:highlight>
                  <a:srgbClr val="FF00FF"/>
                </a:highlight>
                <a:latin typeface="Figtree" pitchFamily="2" charset="0"/>
              </a:rPr>
              <a:t>Links zu weiterführenden Infos, </a:t>
            </a:r>
            <a:r>
              <a:rPr lang="de-DE" sz="1200" dirty="0" err="1">
                <a:effectLst/>
                <a:highlight>
                  <a:srgbClr val="FF00FF"/>
                </a:highlight>
                <a:latin typeface="Figtree" pitchFamily="2" charset="0"/>
              </a:rPr>
              <a:t>z.B</a:t>
            </a:r>
            <a:r>
              <a:rPr lang="de-DE" sz="1200" dirty="0">
                <a:effectLst/>
                <a:highlight>
                  <a:srgbClr val="FF00FF"/>
                </a:highlight>
                <a:latin typeface="Figtree" pitchFamily="2" charset="0"/>
              </a:rPr>
              <a:t> im Intranet</a:t>
            </a:r>
          </a:p>
        </p:txBody>
      </p:sp>
      <p:pic>
        <p:nvPicPr>
          <p:cNvPr id="2" name="Grafik 1">
            <a:extLst>
              <a:ext uri="{FF2B5EF4-FFF2-40B4-BE49-F238E27FC236}">
                <a16:creationId xmlns:a16="http://schemas.microsoft.com/office/drawing/2014/main" id="{E1FF529B-4858-0913-2140-485CA9438DC0}"/>
              </a:ext>
            </a:extLst>
          </p:cNvPr>
          <p:cNvPicPr>
            <a:picLocks noChangeAspect="1"/>
          </p:cNvPicPr>
          <p:nvPr/>
        </p:nvPicPr>
        <p:blipFill>
          <a:blip r:embed="rId4"/>
          <a:stretch>
            <a:fillRect/>
          </a:stretch>
        </p:blipFill>
        <p:spPr>
          <a:xfrm>
            <a:off x="18758" y="4029075"/>
            <a:ext cx="5334000" cy="3530600"/>
          </a:xfrm>
          <a:prstGeom prst="rect">
            <a:avLst/>
          </a:prstGeom>
        </p:spPr>
      </p:pic>
      <p:pic>
        <p:nvPicPr>
          <p:cNvPr id="4" name="Grafik 3">
            <a:extLst>
              <a:ext uri="{FF2B5EF4-FFF2-40B4-BE49-F238E27FC236}">
                <a16:creationId xmlns:a16="http://schemas.microsoft.com/office/drawing/2014/main" id="{C95AAE66-5AF6-BB39-30DE-EC3A01F659EF}"/>
              </a:ext>
            </a:extLst>
          </p:cNvPr>
          <p:cNvPicPr>
            <a:picLocks noChangeAspect="1"/>
          </p:cNvPicPr>
          <p:nvPr/>
        </p:nvPicPr>
        <p:blipFill>
          <a:blip r:embed="rId5"/>
          <a:stretch>
            <a:fillRect/>
          </a:stretch>
        </p:blipFill>
        <p:spPr>
          <a:xfrm>
            <a:off x="7995684" y="4601149"/>
            <a:ext cx="2773365" cy="1498022"/>
          </a:xfrm>
          <a:prstGeom prst="rect">
            <a:avLst/>
          </a:prstGeom>
        </p:spPr>
      </p:pic>
    </p:spTree>
    <p:extLst>
      <p:ext uri="{BB962C8B-B14F-4D97-AF65-F5344CB8AC3E}">
        <p14:creationId xmlns:p14="http://schemas.microsoft.com/office/powerpoint/2010/main" val="3802645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3FA89B-8DA6-4FB3-6A04-4DA86A011378}"/>
              </a:ext>
            </a:extLst>
          </p:cNvPr>
          <p:cNvPicPr>
            <a:picLocks noChangeAspect="1"/>
          </p:cNvPicPr>
          <p:nvPr/>
        </p:nvPicPr>
        <p:blipFill>
          <a:blip r:embed="rId3"/>
          <a:stretch>
            <a:fillRect/>
          </a:stretch>
        </p:blipFill>
        <p:spPr>
          <a:xfrm>
            <a:off x="5352758" y="3175"/>
            <a:ext cx="5334000" cy="7556500"/>
          </a:xfrm>
          <a:prstGeom prst="rect">
            <a:avLst/>
          </a:prstGeom>
        </p:spPr>
      </p:pic>
      <p:sp>
        <p:nvSpPr>
          <p:cNvPr id="20" name="Textfeld 19">
            <a:extLst>
              <a:ext uri="{FF2B5EF4-FFF2-40B4-BE49-F238E27FC236}">
                <a16:creationId xmlns:a16="http://schemas.microsoft.com/office/drawing/2014/main" id="{0971A953-5BDB-F27B-A2C7-C8F5854E2EDD}"/>
              </a:ext>
            </a:extLst>
          </p:cNvPr>
          <p:cNvSpPr txBox="1"/>
          <p:nvPr/>
        </p:nvSpPr>
        <p:spPr>
          <a:xfrm rot="21378111">
            <a:off x="417767" y="472604"/>
            <a:ext cx="4576594" cy="529376"/>
          </a:xfrm>
          <a:prstGeom prst="rect">
            <a:avLst/>
          </a:prstGeom>
          <a:noFill/>
        </p:spPr>
        <p:txBody>
          <a:bodyPr wrap="square" rtlCol="0">
            <a:spAutoFit/>
          </a:bodyPr>
          <a:lstStyle/>
          <a:p>
            <a:r>
              <a:rPr lang="de-DE" sz="1420" dirty="0">
                <a:effectLst/>
                <a:latin typeface="Figtree" pitchFamily="2" charset="0"/>
              </a:rPr>
              <a:t>Für </a:t>
            </a:r>
            <a:r>
              <a:rPr lang="de-DE" sz="1420" dirty="0">
                <a:effectLst/>
                <a:highlight>
                  <a:srgbClr val="FF00FF"/>
                </a:highlight>
                <a:latin typeface="Figtree" pitchFamily="2" charset="0"/>
              </a:rPr>
              <a:t>Unternehmensname</a:t>
            </a:r>
            <a:r>
              <a:rPr lang="de-DE" sz="1420" dirty="0">
                <a:effectLst/>
                <a:latin typeface="Figtree" pitchFamily="2" charset="0"/>
              </a:rPr>
              <a:t> eine Selbstverständlichkeit, für </a:t>
            </a:r>
            <a:r>
              <a:rPr lang="de-DE" sz="1420" dirty="0">
                <a:latin typeface="Figtree" pitchFamily="2" charset="0"/>
              </a:rPr>
              <a:t>dich</a:t>
            </a:r>
            <a:r>
              <a:rPr lang="de-DE" sz="1420" dirty="0">
                <a:effectLst/>
                <a:latin typeface="Figtree" pitchFamily="2" charset="0"/>
              </a:rPr>
              <a:t> eine Chance.</a:t>
            </a:r>
          </a:p>
        </p:txBody>
      </p:sp>
      <p:sp>
        <p:nvSpPr>
          <p:cNvPr id="5" name="Textfeld 4">
            <a:extLst>
              <a:ext uri="{FF2B5EF4-FFF2-40B4-BE49-F238E27FC236}">
                <a16:creationId xmlns:a16="http://schemas.microsoft.com/office/drawing/2014/main" id="{7E564567-1676-C787-A87D-8803AD3EFB82}"/>
              </a:ext>
            </a:extLst>
          </p:cNvPr>
          <p:cNvSpPr txBox="1"/>
          <p:nvPr/>
        </p:nvSpPr>
        <p:spPr>
          <a:xfrm>
            <a:off x="653143" y="1563432"/>
            <a:ext cx="4270173" cy="2336537"/>
          </a:xfrm>
          <a:prstGeom prst="rect">
            <a:avLst/>
          </a:prstGeom>
          <a:noFill/>
        </p:spPr>
        <p:txBody>
          <a:bodyPr wrap="square" rtlCol="0">
            <a:spAutoFit/>
          </a:bodyPr>
          <a:lstStyle/>
          <a:p>
            <a:pPr>
              <a:lnSpc>
                <a:spcPts val="1640"/>
              </a:lnSpc>
            </a:pPr>
            <a:r>
              <a:rPr lang="de-DE" sz="1200" dirty="0">
                <a:effectLst/>
                <a:highlight>
                  <a:srgbClr val="FF00FF"/>
                </a:highlight>
                <a:latin typeface="Figtree" pitchFamily="2" charset="0"/>
              </a:rPr>
              <a:t>Liebe Mitarbeitende,</a:t>
            </a:r>
          </a:p>
          <a:p>
            <a:pPr>
              <a:lnSpc>
                <a:spcPts val="1640"/>
              </a:lnSpc>
            </a:pPr>
            <a:r>
              <a:rPr lang="de-DE" sz="1200" dirty="0">
                <a:effectLst/>
                <a:latin typeface="Figtree" pitchFamily="2" charset="0"/>
              </a:rPr>
              <a:t>Deine Gesundheit ist uns wichtig. Deshalb setzt sich </a:t>
            </a:r>
            <a:r>
              <a:rPr lang="de-DE" sz="1200" dirty="0">
                <a:effectLst/>
                <a:highlight>
                  <a:srgbClr val="FF00FF"/>
                </a:highlight>
                <a:latin typeface="Figtree" pitchFamily="2" charset="0"/>
              </a:rPr>
              <a:t>Unternehmensname</a:t>
            </a:r>
            <a:r>
              <a:rPr lang="de-DE" sz="1200" dirty="0">
                <a:effectLst/>
                <a:latin typeface="Figtree" pitchFamily="2" charset="0"/>
              </a:rPr>
              <a:t> für dein Wohlbefinden ein. Nichtdestotrotz kann ein Unfall, eine Erkrankung oder ein plötzlicher Schicksalsschlag jeden von uns treffen. </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Im Folgenden werden häufig gestellte Fragen zum Thema BEM beantwortet. Solltest du weitere Fragen haben, melde dich bitte bei uns.</a:t>
            </a:r>
          </a:p>
          <a:p>
            <a:pPr>
              <a:lnSpc>
                <a:spcPts val="820"/>
              </a:lnSpc>
            </a:pPr>
            <a:endParaRPr lang="de-DE" sz="1200" dirty="0">
              <a:effectLst/>
              <a:latin typeface="Figtree" pitchFamily="2" charset="0"/>
            </a:endParaRPr>
          </a:p>
          <a:p>
            <a:pPr>
              <a:lnSpc>
                <a:spcPts val="1640"/>
              </a:lnSpc>
            </a:pPr>
            <a:r>
              <a:rPr lang="de-DE" sz="1200" dirty="0">
                <a:effectLst/>
                <a:latin typeface="Figtree" pitchFamily="2" charset="0"/>
              </a:rPr>
              <a:t>Deine Geschäftsführung und </a:t>
            </a:r>
            <a:r>
              <a:rPr lang="de-DE" sz="1200" dirty="0">
                <a:effectLst/>
                <a:highlight>
                  <a:srgbClr val="FF00FF"/>
                </a:highlight>
                <a:latin typeface="Figtree" pitchFamily="2" charset="0"/>
              </a:rPr>
              <a:t>deine BEM-Beauftragte</a:t>
            </a:r>
            <a:r>
              <a:rPr lang="de-DE" sz="1200" dirty="0">
                <a:highlight>
                  <a:srgbClr val="FF00FF"/>
                </a:highlight>
                <a:latin typeface="Figtree" pitchFamily="2" charset="0"/>
              </a:rPr>
              <a:t> / dein BEM-Beauftragter</a:t>
            </a:r>
            <a:r>
              <a:rPr lang="de-DE" sz="1200" dirty="0">
                <a:effectLst/>
                <a:highlight>
                  <a:srgbClr val="FF00FF"/>
                </a:highlight>
                <a:latin typeface="Figtree" pitchFamily="2" charset="0"/>
              </a:rPr>
              <a:t> / dein BEM Team</a:t>
            </a:r>
          </a:p>
        </p:txBody>
      </p:sp>
      <p:sp>
        <p:nvSpPr>
          <p:cNvPr id="22" name="Textfeld 21">
            <a:extLst>
              <a:ext uri="{FF2B5EF4-FFF2-40B4-BE49-F238E27FC236}">
                <a16:creationId xmlns:a16="http://schemas.microsoft.com/office/drawing/2014/main" id="{A69E31B1-C5A4-388F-CE65-950DA403DDD3}"/>
              </a:ext>
            </a:extLst>
          </p:cNvPr>
          <p:cNvSpPr txBox="1"/>
          <p:nvPr/>
        </p:nvSpPr>
        <p:spPr>
          <a:xfrm rot="21378111">
            <a:off x="1789223" y="4573693"/>
            <a:ext cx="3397055" cy="546303"/>
          </a:xfrm>
          <a:prstGeom prst="rect">
            <a:avLst/>
          </a:prstGeom>
          <a:noFill/>
        </p:spPr>
        <p:txBody>
          <a:bodyPr wrap="square" rtlCol="0">
            <a:spAutoFit/>
          </a:bodyPr>
          <a:lstStyle/>
          <a:p>
            <a:r>
              <a:rPr lang="de-DE" sz="2950" dirty="0">
                <a:solidFill>
                  <a:srgbClr val="466670"/>
                </a:solidFill>
                <a:latin typeface="Figtree Medium" pitchFamily="2" charset="0"/>
              </a:rPr>
              <a:t>Hast du Fragen?</a:t>
            </a:r>
          </a:p>
        </p:txBody>
      </p:sp>
      <p:sp>
        <p:nvSpPr>
          <p:cNvPr id="24" name="Textfeld 23">
            <a:extLst>
              <a:ext uri="{FF2B5EF4-FFF2-40B4-BE49-F238E27FC236}">
                <a16:creationId xmlns:a16="http://schemas.microsoft.com/office/drawing/2014/main" id="{AE37FD9E-3D37-A324-CECD-CA62A7E85D8C}"/>
              </a:ext>
            </a:extLst>
          </p:cNvPr>
          <p:cNvSpPr txBox="1"/>
          <p:nvPr/>
        </p:nvSpPr>
        <p:spPr>
          <a:xfrm>
            <a:off x="5770709" y="5144459"/>
            <a:ext cx="824265" cy="312073"/>
          </a:xfrm>
          <a:prstGeom prst="rect">
            <a:avLst/>
          </a:prstGeom>
          <a:noFill/>
        </p:spPr>
        <p:txBody>
          <a:bodyPr wrap="none" rtlCol="0">
            <a:spAutoFit/>
          </a:bodyPr>
          <a:lstStyle/>
          <a:p>
            <a:r>
              <a:rPr lang="de-DE" sz="1428" dirty="0">
                <a:latin typeface="Figtree" pitchFamily="2" charset="0"/>
              </a:rPr>
              <a:t>Kontakt</a:t>
            </a:r>
          </a:p>
        </p:txBody>
      </p:sp>
      <p:sp>
        <p:nvSpPr>
          <p:cNvPr id="25" name="Textfeld 24">
            <a:extLst>
              <a:ext uri="{FF2B5EF4-FFF2-40B4-BE49-F238E27FC236}">
                <a16:creationId xmlns:a16="http://schemas.microsoft.com/office/drawing/2014/main" id="{1028C230-ED71-D3BB-DA53-C02482072A9D}"/>
              </a:ext>
            </a:extLst>
          </p:cNvPr>
          <p:cNvSpPr txBox="1"/>
          <p:nvPr/>
        </p:nvSpPr>
        <p:spPr>
          <a:xfrm>
            <a:off x="5956595" y="5587975"/>
            <a:ext cx="4187798" cy="485434"/>
          </a:xfrm>
          <a:prstGeom prst="rect">
            <a:avLst/>
          </a:prstGeom>
          <a:noFill/>
        </p:spPr>
        <p:txBody>
          <a:bodyPr wrap="square" rtlCol="0">
            <a:spAutoFit/>
          </a:bodyPr>
          <a:lstStyle/>
          <a:p>
            <a:r>
              <a:rPr lang="de-DE" sz="1200" dirty="0">
                <a:effectLst/>
                <a:highlight>
                  <a:srgbClr val="FF00FF"/>
                </a:highlight>
                <a:latin typeface="Figtree" pitchFamily="2" charset="0"/>
              </a:rPr>
              <a:t>Name konkrete*</a:t>
            </a:r>
            <a:r>
              <a:rPr lang="de-DE" sz="1200" dirty="0" err="1">
                <a:effectLst/>
                <a:highlight>
                  <a:srgbClr val="FF00FF"/>
                </a:highlight>
                <a:latin typeface="Figtree" pitchFamily="2" charset="0"/>
              </a:rPr>
              <a:t>r</a:t>
            </a:r>
            <a:r>
              <a:rPr lang="de-DE" sz="1200" dirty="0">
                <a:effectLst/>
                <a:highlight>
                  <a:srgbClr val="FF00FF"/>
                </a:highlight>
                <a:latin typeface="Figtree" pitchFamily="2" charset="0"/>
              </a:rPr>
              <a:t> Ansprechpartner*in</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Anschrift</a:t>
            </a:r>
          </a:p>
          <a:p>
            <a:r>
              <a:rPr lang="de-DE" sz="1200" dirty="0">
                <a:effectLst/>
                <a:highlight>
                  <a:srgbClr val="FF00FF"/>
                </a:highlight>
                <a:latin typeface="Figtree" pitchFamily="2" charset="0"/>
              </a:rPr>
              <a:t>Telefonnummer</a:t>
            </a:r>
          </a:p>
          <a:p>
            <a:r>
              <a:rPr lang="de-DE" sz="1200" dirty="0">
                <a:effectLst/>
                <a:highlight>
                  <a:srgbClr val="FF00FF"/>
                </a:highlight>
                <a:latin typeface="Figtree" pitchFamily="2" charset="0"/>
              </a:rPr>
              <a:t>E-Mail Adresse</a:t>
            </a:r>
          </a:p>
          <a:p>
            <a:r>
              <a:rPr lang="de-DE" sz="1200" dirty="0">
                <a:effectLst/>
                <a:highlight>
                  <a:srgbClr val="FF00FF"/>
                </a:highlight>
                <a:latin typeface="Figtree" pitchFamily="2" charset="0"/>
              </a:rPr>
              <a:t>Links zu weiterführenden Infos, </a:t>
            </a:r>
            <a:r>
              <a:rPr lang="de-DE" sz="1200" dirty="0" err="1">
                <a:effectLst/>
                <a:highlight>
                  <a:srgbClr val="FF00FF"/>
                </a:highlight>
                <a:latin typeface="Figtree" pitchFamily="2" charset="0"/>
              </a:rPr>
              <a:t>z.B</a:t>
            </a:r>
            <a:r>
              <a:rPr lang="de-DE" sz="1200" dirty="0">
                <a:effectLst/>
                <a:highlight>
                  <a:srgbClr val="FF00FF"/>
                </a:highlight>
                <a:latin typeface="Figtree" pitchFamily="2" charset="0"/>
              </a:rPr>
              <a:t> im Intranet</a:t>
            </a:r>
          </a:p>
        </p:txBody>
      </p:sp>
      <p:sp>
        <p:nvSpPr>
          <p:cNvPr id="2" name="Oval 1">
            <a:extLst>
              <a:ext uri="{FF2B5EF4-FFF2-40B4-BE49-F238E27FC236}">
                <a16:creationId xmlns:a16="http://schemas.microsoft.com/office/drawing/2014/main" id="{F4737172-00DA-8B4C-5BC4-61C5B54D8EE5}"/>
              </a:ext>
            </a:extLst>
          </p:cNvPr>
          <p:cNvSpPr/>
          <p:nvPr/>
        </p:nvSpPr>
        <p:spPr>
          <a:xfrm rot="1048537">
            <a:off x="9155035" y="4812582"/>
            <a:ext cx="1261926" cy="975824"/>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E55CD96A-A512-AB19-80F0-8E9341636333}"/>
              </a:ext>
            </a:extLst>
          </p:cNvPr>
          <p:cNvSpPr/>
          <p:nvPr/>
        </p:nvSpPr>
        <p:spPr>
          <a:xfrm>
            <a:off x="9459011" y="4985156"/>
            <a:ext cx="717878" cy="6576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Platzhalter- </a:t>
            </a:r>
          </a:p>
          <a:p>
            <a:pPr algn="ctr"/>
            <a:r>
              <a:rPr lang="de-DE" sz="900" dirty="0">
                <a:solidFill>
                  <a:schemeClr val="tx1"/>
                </a:solidFill>
              </a:rPr>
              <a:t>QR-Code</a:t>
            </a:r>
          </a:p>
        </p:txBody>
      </p:sp>
      <p:sp>
        <p:nvSpPr>
          <p:cNvPr id="6" name="Textfeld 5">
            <a:extLst>
              <a:ext uri="{FF2B5EF4-FFF2-40B4-BE49-F238E27FC236}">
                <a16:creationId xmlns:a16="http://schemas.microsoft.com/office/drawing/2014/main" id="{03CF59A9-812B-5659-6239-BAEDEB549912}"/>
              </a:ext>
            </a:extLst>
          </p:cNvPr>
          <p:cNvSpPr txBox="1"/>
          <p:nvPr/>
        </p:nvSpPr>
        <p:spPr>
          <a:xfrm rot="21378111">
            <a:off x="8025018" y="4673671"/>
            <a:ext cx="4576594" cy="310854"/>
          </a:xfrm>
          <a:prstGeom prst="rect">
            <a:avLst/>
          </a:prstGeom>
          <a:noFill/>
        </p:spPr>
        <p:txBody>
          <a:bodyPr wrap="square" rtlCol="0">
            <a:spAutoFit/>
          </a:bodyPr>
          <a:lstStyle/>
          <a:p>
            <a:r>
              <a:rPr lang="de-DE" sz="1420" dirty="0">
                <a:effectLst/>
                <a:latin typeface="Figtree" pitchFamily="2" charset="0"/>
              </a:rPr>
              <a:t>Mehr Infos auf  </a:t>
            </a:r>
            <a:r>
              <a:rPr lang="de-DE" sz="1420" dirty="0">
                <a:effectLst/>
                <a:highlight>
                  <a:srgbClr val="FF00FF"/>
                </a:highlight>
                <a:latin typeface="Figtree" pitchFamily="2" charset="0"/>
              </a:rPr>
              <a:t>Intranetseite</a:t>
            </a:r>
          </a:p>
        </p:txBody>
      </p:sp>
      <p:pic>
        <p:nvPicPr>
          <p:cNvPr id="7" name="Grafik 6">
            <a:extLst>
              <a:ext uri="{FF2B5EF4-FFF2-40B4-BE49-F238E27FC236}">
                <a16:creationId xmlns:a16="http://schemas.microsoft.com/office/drawing/2014/main" id="{E1F7B4DB-8EB7-A2F9-D30F-F38ACBBEDC51}"/>
              </a:ext>
            </a:extLst>
          </p:cNvPr>
          <p:cNvPicPr>
            <a:picLocks noChangeAspect="1"/>
          </p:cNvPicPr>
          <p:nvPr/>
        </p:nvPicPr>
        <p:blipFill>
          <a:blip r:embed="rId4"/>
          <a:stretch>
            <a:fillRect/>
          </a:stretch>
        </p:blipFill>
        <p:spPr>
          <a:xfrm>
            <a:off x="18758" y="4029075"/>
            <a:ext cx="5334000" cy="3530600"/>
          </a:xfrm>
          <a:prstGeom prst="rect">
            <a:avLst/>
          </a:prstGeom>
        </p:spPr>
      </p:pic>
    </p:spTree>
    <p:extLst>
      <p:ext uri="{BB962C8B-B14F-4D97-AF65-F5344CB8AC3E}">
        <p14:creationId xmlns:p14="http://schemas.microsoft.com/office/powerpoint/2010/main" val="103722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2" y="-90778"/>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7" y="3175"/>
            <a:ext cx="5334001" cy="7556500"/>
          </a:xfrm>
          <a:prstGeom prst="rect">
            <a:avLst/>
          </a:prstGeom>
        </p:spPr>
      </p:pic>
      <p:sp>
        <p:nvSpPr>
          <p:cNvPr id="11" name="Oval 10">
            <a:extLst>
              <a:ext uri="{FF2B5EF4-FFF2-40B4-BE49-F238E27FC236}">
                <a16:creationId xmlns:a16="http://schemas.microsoft.com/office/drawing/2014/main" id="{61AC6F55-0766-73BB-512A-8B33B1301334}"/>
              </a:ext>
            </a:extLst>
          </p:cNvPr>
          <p:cNvSpPr/>
          <p:nvPr/>
        </p:nvSpPr>
        <p:spPr>
          <a:xfrm rot="1048537">
            <a:off x="1354086" y="5386509"/>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8" name="Textfeld 7">
            <a:extLst>
              <a:ext uri="{FF2B5EF4-FFF2-40B4-BE49-F238E27FC236}">
                <a16:creationId xmlns:a16="http://schemas.microsoft.com/office/drawing/2014/main" id="{FA4FF808-E7CB-5CD6-FDD2-584AB8492969}"/>
              </a:ext>
            </a:extLst>
          </p:cNvPr>
          <p:cNvSpPr txBox="1"/>
          <p:nvPr/>
        </p:nvSpPr>
        <p:spPr>
          <a:xfrm>
            <a:off x="1814280" y="5099890"/>
            <a:ext cx="2472563" cy="707886"/>
          </a:xfrm>
          <a:prstGeom prst="rect">
            <a:avLst/>
          </a:prstGeom>
          <a:noFill/>
        </p:spPr>
        <p:txBody>
          <a:bodyPr wrap="square" rtlCol="0">
            <a:spAutoFit/>
          </a:bodyPr>
          <a:lstStyle/>
          <a:p>
            <a:r>
              <a:rPr lang="de-DE" sz="1000" dirty="0">
                <a:highlight>
                  <a:srgbClr val="FF00FF"/>
                </a:highlight>
                <a:latin typeface="Figtree" pitchFamily="2" charset="0"/>
              </a:rPr>
              <a:t>Annemarie Müller</a:t>
            </a:r>
          </a:p>
          <a:p>
            <a:r>
              <a:rPr lang="de-DE" sz="1000" i="1" dirty="0">
                <a:highlight>
                  <a:srgbClr val="FF00FF"/>
                </a:highlight>
                <a:latin typeface="Figtree" pitchFamily="2" charset="0"/>
              </a:rPr>
              <a:t>Schwerbehindertenvertretung</a:t>
            </a:r>
          </a:p>
          <a:p>
            <a:r>
              <a:rPr lang="de-DE" sz="1000" i="1" dirty="0">
                <a:highlight>
                  <a:srgbClr val="FF00FF"/>
                </a:highlight>
                <a:latin typeface="Figtree" pitchFamily="2" charset="0"/>
              </a:rPr>
              <a:t>a.mueller@xx.de</a:t>
            </a:r>
          </a:p>
          <a:p>
            <a:r>
              <a:rPr lang="de-DE" sz="1000" i="1" dirty="0">
                <a:highlight>
                  <a:srgbClr val="FF00FF"/>
                </a:highlight>
                <a:latin typeface="Figtree" pitchFamily="2" charset="0"/>
              </a:rPr>
              <a:t>Tel: 030 – 123 45 67</a:t>
            </a:r>
          </a:p>
        </p:txBody>
      </p:sp>
      <p:sp>
        <p:nvSpPr>
          <p:cNvPr id="13" name="Rechteck 12">
            <a:extLst>
              <a:ext uri="{FF2B5EF4-FFF2-40B4-BE49-F238E27FC236}">
                <a16:creationId xmlns:a16="http://schemas.microsoft.com/office/drawing/2014/main" id="{206D76DE-CA08-8AE3-93FC-A88205F0A76B}"/>
              </a:ext>
            </a:extLst>
          </p:cNvPr>
          <p:cNvSpPr/>
          <p:nvPr/>
        </p:nvSpPr>
        <p:spPr>
          <a:xfrm>
            <a:off x="1041584" y="5183724"/>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4" name="Oval 13">
            <a:extLst>
              <a:ext uri="{FF2B5EF4-FFF2-40B4-BE49-F238E27FC236}">
                <a16:creationId xmlns:a16="http://schemas.microsoft.com/office/drawing/2014/main" id="{89F8E28D-F089-D87F-72B1-3D71508A5FD9}"/>
              </a:ext>
            </a:extLst>
          </p:cNvPr>
          <p:cNvSpPr/>
          <p:nvPr/>
        </p:nvSpPr>
        <p:spPr>
          <a:xfrm rot="1048537">
            <a:off x="2440927" y="6252393"/>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2530A3EA-2085-19BD-75A6-AB212A137F51}"/>
              </a:ext>
            </a:extLst>
          </p:cNvPr>
          <p:cNvSpPr/>
          <p:nvPr/>
        </p:nvSpPr>
        <p:spPr>
          <a:xfrm>
            <a:off x="3120565" y="5700125"/>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6" name="Oval 15">
            <a:extLst>
              <a:ext uri="{FF2B5EF4-FFF2-40B4-BE49-F238E27FC236}">
                <a16:creationId xmlns:a16="http://schemas.microsoft.com/office/drawing/2014/main" id="{941795B3-25BD-6C11-E421-B93C7E573666}"/>
              </a:ext>
            </a:extLst>
          </p:cNvPr>
          <p:cNvSpPr/>
          <p:nvPr/>
        </p:nvSpPr>
        <p:spPr>
          <a:xfrm rot="1048537">
            <a:off x="672352" y="6535843"/>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CE9018AD-6159-953A-F367-0BE2BFE4CE8F}"/>
              </a:ext>
            </a:extLst>
          </p:cNvPr>
          <p:cNvSpPr/>
          <p:nvPr/>
        </p:nvSpPr>
        <p:spPr>
          <a:xfrm>
            <a:off x="358371" y="6334226"/>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0" name="Textfeld 9">
            <a:extLst>
              <a:ext uri="{FF2B5EF4-FFF2-40B4-BE49-F238E27FC236}">
                <a16:creationId xmlns:a16="http://schemas.microsoft.com/office/drawing/2014/main" id="{5C27CEAF-B255-44BD-02DF-35195234DB84}"/>
              </a:ext>
            </a:extLst>
          </p:cNvPr>
          <p:cNvSpPr txBox="1"/>
          <p:nvPr/>
        </p:nvSpPr>
        <p:spPr>
          <a:xfrm>
            <a:off x="1133845" y="6329811"/>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672055" y="6716362"/>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494084" y="357083"/>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255229" y="724233"/>
            <a:ext cx="2547524" cy="546303"/>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8A172DD7-BCF0-8142-F05D-B986186E895A}"/>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4" name="Grafik 3">
            <a:extLst>
              <a:ext uri="{FF2B5EF4-FFF2-40B4-BE49-F238E27FC236}">
                <a16:creationId xmlns:a16="http://schemas.microsoft.com/office/drawing/2014/main" id="{FB8FABEE-9499-685C-3CE6-31107D161F27}"/>
              </a:ext>
            </a:extLst>
          </p:cNvPr>
          <p:cNvPicPr>
            <a:picLocks noChangeAspect="1"/>
          </p:cNvPicPr>
          <p:nvPr/>
        </p:nvPicPr>
        <p:blipFill>
          <a:blip r:embed="rId7"/>
          <a:stretch>
            <a:fillRect/>
          </a:stretch>
        </p:blipFill>
        <p:spPr>
          <a:xfrm>
            <a:off x="5627075" y="1123557"/>
            <a:ext cx="4863604" cy="4863604"/>
          </a:xfrm>
          <a:prstGeom prst="rect">
            <a:avLst/>
          </a:prstGeom>
        </p:spPr>
      </p:pic>
    </p:spTree>
    <p:extLst>
      <p:ext uri="{BB962C8B-B14F-4D97-AF65-F5344CB8AC3E}">
        <p14:creationId xmlns:p14="http://schemas.microsoft.com/office/powerpoint/2010/main" val="415831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2" y="-90778"/>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8" y="3175"/>
            <a:ext cx="5334000" cy="7556500"/>
          </a:xfrm>
          <a:prstGeom prst="rect">
            <a:avLst/>
          </a:prstGeom>
        </p:spPr>
      </p:pic>
      <p:sp>
        <p:nvSpPr>
          <p:cNvPr id="11" name="Oval 10">
            <a:extLst>
              <a:ext uri="{FF2B5EF4-FFF2-40B4-BE49-F238E27FC236}">
                <a16:creationId xmlns:a16="http://schemas.microsoft.com/office/drawing/2014/main" id="{61AC6F55-0766-73BB-512A-8B33B1301334}"/>
              </a:ext>
            </a:extLst>
          </p:cNvPr>
          <p:cNvSpPr/>
          <p:nvPr/>
        </p:nvSpPr>
        <p:spPr>
          <a:xfrm rot="1048537">
            <a:off x="1354086" y="5386509"/>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8" name="Textfeld 7">
            <a:extLst>
              <a:ext uri="{FF2B5EF4-FFF2-40B4-BE49-F238E27FC236}">
                <a16:creationId xmlns:a16="http://schemas.microsoft.com/office/drawing/2014/main" id="{FA4FF808-E7CB-5CD6-FDD2-584AB8492969}"/>
              </a:ext>
            </a:extLst>
          </p:cNvPr>
          <p:cNvSpPr txBox="1"/>
          <p:nvPr/>
        </p:nvSpPr>
        <p:spPr>
          <a:xfrm>
            <a:off x="1542163" y="5261578"/>
            <a:ext cx="2472563" cy="707886"/>
          </a:xfrm>
          <a:prstGeom prst="rect">
            <a:avLst/>
          </a:prstGeom>
          <a:noFill/>
        </p:spPr>
        <p:txBody>
          <a:bodyPr wrap="square" rtlCol="0">
            <a:spAutoFit/>
          </a:bodyPr>
          <a:lstStyle/>
          <a:p>
            <a:r>
              <a:rPr lang="de-DE" sz="1000" dirty="0">
                <a:highlight>
                  <a:srgbClr val="FF00FF"/>
                </a:highlight>
                <a:latin typeface="Figtree" pitchFamily="2" charset="0"/>
              </a:rPr>
              <a:t>Annemarie Müller</a:t>
            </a:r>
          </a:p>
          <a:p>
            <a:r>
              <a:rPr lang="de-DE" sz="1000" i="1" dirty="0">
                <a:highlight>
                  <a:srgbClr val="FF00FF"/>
                </a:highlight>
                <a:latin typeface="Figtree" pitchFamily="2" charset="0"/>
              </a:rPr>
              <a:t>Schwerbehindertenvertretung</a:t>
            </a:r>
          </a:p>
          <a:p>
            <a:r>
              <a:rPr lang="de-DE" sz="1000" i="1" dirty="0">
                <a:highlight>
                  <a:srgbClr val="FF00FF"/>
                </a:highlight>
                <a:latin typeface="Figtree" pitchFamily="2" charset="0"/>
              </a:rPr>
              <a:t>a.mueller@xx.de</a:t>
            </a:r>
          </a:p>
          <a:p>
            <a:r>
              <a:rPr lang="de-DE" sz="1000" i="1" dirty="0">
                <a:highlight>
                  <a:srgbClr val="FF00FF"/>
                </a:highlight>
                <a:latin typeface="Figtree" pitchFamily="2" charset="0"/>
              </a:rPr>
              <a:t>Tel: 030 – 123 45 67</a:t>
            </a:r>
          </a:p>
        </p:txBody>
      </p:sp>
      <p:sp>
        <p:nvSpPr>
          <p:cNvPr id="14" name="Oval 13">
            <a:extLst>
              <a:ext uri="{FF2B5EF4-FFF2-40B4-BE49-F238E27FC236}">
                <a16:creationId xmlns:a16="http://schemas.microsoft.com/office/drawing/2014/main" id="{89F8E28D-F089-D87F-72B1-3D71508A5FD9}"/>
              </a:ext>
            </a:extLst>
          </p:cNvPr>
          <p:cNvSpPr/>
          <p:nvPr/>
        </p:nvSpPr>
        <p:spPr>
          <a:xfrm rot="1048537">
            <a:off x="2399329" y="6343360"/>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941795B3-25BD-6C11-E421-B93C7E573666}"/>
              </a:ext>
            </a:extLst>
          </p:cNvPr>
          <p:cNvSpPr/>
          <p:nvPr/>
        </p:nvSpPr>
        <p:spPr>
          <a:xfrm rot="1048537">
            <a:off x="806216" y="6434215"/>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C27CEAF-B255-44BD-02DF-35195234DB84}"/>
              </a:ext>
            </a:extLst>
          </p:cNvPr>
          <p:cNvSpPr txBox="1"/>
          <p:nvPr/>
        </p:nvSpPr>
        <p:spPr>
          <a:xfrm>
            <a:off x="380039" y="6291488"/>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825914" y="6138973"/>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494084" y="357083"/>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255229" y="724233"/>
            <a:ext cx="2547524" cy="546303"/>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8AAC8C92-2801-C89E-98A0-2884DFD6DD1B}"/>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5" name="Grafik 4">
            <a:extLst>
              <a:ext uri="{FF2B5EF4-FFF2-40B4-BE49-F238E27FC236}">
                <a16:creationId xmlns:a16="http://schemas.microsoft.com/office/drawing/2014/main" id="{1476BC13-799A-6BB8-0A0C-B149ACD693F9}"/>
              </a:ext>
            </a:extLst>
          </p:cNvPr>
          <p:cNvPicPr>
            <a:picLocks noChangeAspect="1"/>
          </p:cNvPicPr>
          <p:nvPr/>
        </p:nvPicPr>
        <p:blipFill>
          <a:blip r:embed="rId7"/>
          <a:stretch>
            <a:fillRect/>
          </a:stretch>
        </p:blipFill>
        <p:spPr>
          <a:xfrm>
            <a:off x="5627075" y="1123557"/>
            <a:ext cx="4863604" cy="4863604"/>
          </a:xfrm>
          <a:prstGeom prst="rect">
            <a:avLst/>
          </a:prstGeom>
        </p:spPr>
      </p:pic>
    </p:spTree>
    <p:extLst>
      <p:ext uri="{BB962C8B-B14F-4D97-AF65-F5344CB8AC3E}">
        <p14:creationId xmlns:p14="http://schemas.microsoft.com/office/powerpoint/2010/main" val="89662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2" y="-90778"/>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8" y="-173801"/>
            <a:ext cx="5334000" cy="7556500"/>
          </a:xfrm>
          <a:prstGeom prst="rect">
            <a:avLst/>
          </a:prstGeom>
        </p:spPr>
      </p:pic>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14" name="Oval 13">
            <a:extLst>
              <a:ext uri="{FF2B5EF4-FFF2-40B4-BE49-F238E27FC236}">
                <a16:creationId xmlns:a16="http://schemas.microsoft.com/office/drawing/2014/main" id="{89F8E28D-F089-D87F-72B1-3D71508A5FD9}"/>
              </a:ext>
            </a:extLst>
          </p:cNvPr>
          <p:cNvSpPr/>
          <p:nvPr/>
        </p:nvSpPr>
        <p:spPr>
          <a:xfrm rot="1048537">
            <a:off x="2440927" y="6252393"/>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2530A3EA-2085-19BD-75A6-AB212A137F51}"/>
              </a:ext>
            </a:extLst>
          </p:cNvPr>
          <p:cNvSpPr/>
          <p:nvPr/>
        </p:nvSpPr>
        <p:spPr>
          <a:xfrm>
            <a:off x="2167847" y="6375840"/>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6" name="Oval 15">
            <a:extLst>
              <a:ext uri="{FF2B5EF4-FFF2-40B4-BE49-F238E27FC236}">
                <a16:creationId xmlns:a16="http://schemas.microsoft.com/office/drawing/2014/main" id="{941795B3-25BD-6C11-E421-B93C7E573666}"/>
              </a:ext>
            </a:extLst>
          </p:cNvPr>
          <p:cNvSpPr/>
          <p:nvPr/>
        </p:nvSpPr>
        <p:spPr>
          <a:xfrm rot="1048537">
            <a:off x="719949" y="5630681"/>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CE9018AD-6159-953A-F367-0BE2BFE4CE8F}"/>
              </a:ext>
            </a:extLst>
          </p:cNvPr>
          <p:cNvSpPr/>
          <p:nvPr/>
        </p:nvSpPr>
        <p:spPr>
          <a:xfrm>
            <a:off x="338574" y="5778592"/>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0" name="Textfeld 9">
            <a:extLst>
              <a:ext uri="{FF2B5EF4-FFF2-40B4-BE49-F238E27FC236}">
                <a16:creationId xmlns:a16="http://schemas.microsoft.com/office/drawing/2014/main" id="{5C27CEAF-B255-44BD-02DF-35195234DB84}"/>
              </a:ext>
            </a:extLst>
          </p:cNvPr>
          <p:cNvSpPr txBox="1"/>
          <p:nvPr/>
        </p:nvSpPr>
        <p:spPr>
          <a:xfrm>
            <a:off x="1133845" y="5368958"/>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961596" y="5891063"/>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626470" y="423306"/>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508314" y="860608"/>
            <a:ext cx="2547524" cy="496639"/>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BF07CDA3-BCC5-851D-7474-ACB1E686EE74}"/>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7" name="Grafik 6">
            <a:extLst>
              <a:ext uri="{FF2B5EF4-FFF2-40B4-BE49-F238E27FC236}">
                <a16:creationId xmlns:a16="http://schemas.microsoft.com/office/drawing/2014/main" id="{4B80A847-5674-63A9-3623-1054CF114DC3}"/>
              </a:ext>
            </a:extLst>
          </p:cNvPr>
          <p:cNvPicPr>
            <a:picLocks noChangeAspect="1"/>
          </p:cNvPicPr>
          <p:nvPr/>
        </p:nvPicPr>
        <p:blipFill>
          <a:blip r:embed="rId7"/>
          <a:stretch>
            <a:fillRect/>
          </a:stretch>
        </p:blipFill>
        <p:spPr>
          <a:xfrm>
            <a:off x="5611606" y="1438888"/>
            <a:ext cx="4762797" cy="4421671"/>
          </a:xfrm>
          <a:prstGeom prst="rect">
            <a:avLst/>
          </a:prstGeom>
        </p:spPr>
      </p:pic>
    </p:spTree>
    <p:extLst>
      <p:ext uri="{BB962C8B-B14F-4D97-AF65-F5344CB8AC3E}">
        <p14:creationId xmlns:p14="http://schemas.microsoft.com/office/powerpoint/2010/main" val="412837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2" y="-90778"/>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8" y="-173801"/>
            <a:ext cx="5334000" cy="7556500"/>
          </a:xfrm>
          <a:prstGeom prst="rect">
            <a:avLst/>
          </a:prstGeom>
        </p:spPr>
      </p:pic>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14" name="Oval 13">
            <a:extLst>
              <a:ext uri="{FF2B5EF4-FFF2-40B4-BE49-F238E27FC236}">
                <a16:creationId xmlns:a16="http://schemas.microsoft.com/office/drawing/2014/main" id="{89F8E28D-F089-D87F-72B1-3D71508A5FD9}"/>
              </a:ext>
            </a:extLst>
          </p:cNvPr>
          <p:cNvSpPr/>
          <p:nvPr/>
        </p:nvSpPr>
        <p:spPr>
          <a:xfrm rot="1048537">
            <a:off x="2440927" y="6252393"/>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2530A3EA-2085-19BD-75A6-AB212A137F51}"/>
              </a:ext>
            </a:extLst>
          </p:cNvPr>
          <p:cNvSpPr/>
          <p:nvPr/>
        </p:nvSpPr>
        <p:spPr>
          <a:xfrm>
            <a:off x="2167847" y="6375840"/>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6" name="Oval 15">
            <a:extLst>
              <a:ext uri="{FF2B5EF4-FFF2-40B4-BE49-F238E27FC236}">
                <a16:creationId xmlns:a16="http://schemas.microsoft.com/office/drawing/2014/main" id="{941795B3-25BD-6C11-E421-B93C7E573666}"/>
              </a:ext>
            </a:extLst>
          </p:cNvPr>
          <p:cNvSpPr/>
          <p:nvPr/>
        </p:nvSpPr>
        <p:spPr>
          <a:xfrm rot="1048537">
            <a:off x="719949" y="5630681"/>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CE9018AD-6159-953A-F367-0BE2BFE4CE8F}"/>
              </a:ext>
            </a:extLst>
          </p:cNvPr>
          <p:cNvSpPr/>
          <p:nvPr/>
        </p:nvSpPr>
        <p:spPr>
          <a:xfrm>
            <a:off x="338574" y="5778592"/>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0" name="Textfeld 9">
            <a:extLst>
              <a:ext uri="{FF2B5EF4-FFF2-40B4-BE49-F238E27FC236}">
                <a16:creationId xmlns:a16="http://schemas.microsoft.com/office/drawing/2014/main" id="{5C27CEAF-B255-44BD-02DF-35195234DB84}"/>
              </a:ext>
            </a:extLst>
          </p:cNvPr>
          <p:cNvSpPr txBox="1"/>
          <p:nvPr/>
        </p:nvSpPr>
        <p:spPr>
          <a:xfrm>
            <a:off x="1133845" y="5368958"/>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961596" y="5891063"/>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626470" y="423306"/>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508314" y="860608"/>
            <a:ext cx="2547524" cy="496639"/>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B8968523-1684-5B49-4329-B552C1CC5D4C}"/>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7" name="Grafik 6">
            <a:extLst>
              <a:ext uri="{FF2B5EF4-FFF2-40B4-BE49-F238E27FC236}">
                <a16:creationId xmlns:a16="http://schemas.microsoft.com/office/drawing/2014/main" id="{58AFE669-E109-E706-7C2A-92DD85910B98}"/>
              </a:ext>
            </a:extLst>
          </p:cNvPr>
          <p:cNvPicPr>
            <a:picLocks noChangeAspect="1"/>
          </p:cNvPicPr>
          <p:nvPr/>
        </p:nvPicPr>
        <p:blipFill>
          <a:blip r:embed="rId7"/>
          <a:stretch>
            <a:fillRect/>
          </a:stretch>
        </p:blipFill>
        <p:spPr>
          <a:xfrm>
            <a:off x="5632044" y="1192670"/>
            <a:ext cx="5091352" cy="4530231"/>
          </a:xfrm>
          <a:prstGeom prst="rect">
            <a:avLst/>
          </a:prstGeom>
        </p:spPr>
      </p:pic>
    </p:spTree>
    <p:extLst>
      <p:ext uri="{BB962C8B-B14F-4D97-AF65-F5344CB8AC3E}">
        <p14:creationId xmlns:p14="http://schemas.microsoft.com/office/powerpoint/2010/main" val="247983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2" y="-90778"/>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8" y="-173801"/>
            <a:ext cx="5334000" cy="7556500"/>
          </a:xfrm>
          <a:prstGeom prst="rect">
            <a:avLst/>
          </a:prstGeom>
        </p:spPr>
      </p:pic>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14" name="Oval 13">
            <a:extLst>
              <a:ext uri="{FF2B5EF4-FFF2-40B4-BE49-F238E27FC236}">
                <a16:creationId xmlns:a16="http://schemas.microsoft.com/office/drawing/2014/main" id="{89F8E28D-F089-D87F-72B1-3D71508A5FD9}"/>
              </a:ext>
            </a:extLst>
          </p:cNvPr>
          <p:cNvSpPr/>
          <p:nvPr/>
        </p:nvSpPr>
        <p:spPr>
          <a:xfrm rot="1048537">
            <a:off x="2440927" y="6252393"/>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2530A3EA-2085-19BD-75A6-AB212A137F51}"/>
              </a:ext>
            </a:extLst>
          </p:cNvPr>
          <p:cNvSpPr/>
          <p:nvPr/>
        </p:nvSpPr>
        <p:spPr>
          <a:xfrm>
            <a:off x="2167847" y="6375840"/>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6" name="Oval 15">
            <a:extLst>
              <a:ext uri="{FF2B5EF4-FFF2-40B4-BE49-F238E27FC236}">
                <a16:creationId xmlns:a16="http://schemas.microsoft.com/office/drawing/2014/main" id="{941795B3-25BD-6C11-E421-B93C7E573666}"/>
              </a:ext>
            </a:extLst>
          </p:cNvPr>
          <p:cNvSpPr/>
          <p:nvPr/>
        </p:nvSpPr>
        <p:spPr>
          <a:xfrm rot="1048537">
            <a:off x="719949" y="5630681"/>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CE9018AD-6159-953A-F367-0BE2BFE4CE8F}"/>
              </a:ext>
            </a:extLst>
          </p:cNvPr>
          <p:cNvSpPr/>
          <p:nvPr/>
        </p:nvSpPr>
        <p:spPr>
          <a:xfrm>
            <a:off x="338574" y="5778592"/>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0" name="Textfeld 9">
            <a:extLst>
              <a:ext uri="{FF2B5EF4-FFF2-40B4-BE49-F238E27FC236}">
                <a16:creationId xmlns:a16="http://schemas.microsoft.com/office/drawing/2014/main" id="{5C27CEAF-B255-44BD-02DF-35195234DB84}"/>
              </a:ext>
            </a:extLst>
          </p:cNvPr>
          <p:cNvSpPr txBox="1"/>
          <p:nvPr/>
        </p:nvSpPr>
        <p:spPr>
          <a:xfrm>
            <a:off x="1133845" y="5368958"/>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961596" y="5891063"/>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626470" y="423306"/>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508314" y="860608"/>
            <a:ext cx="2547524" cy="496639"/>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E94042FD-E5DE-1483-4C94-4604177C7320}"/>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6" name="Grafik 5">
            <a:extLst>
              <a:ext uri="{FF2B5EF4-FFF2-40B4-BE49-F238E27FC236}">
                <a16:creationId xmlns:a16="http://schemas.microsoft.com/office/drawing/2014/main" id="{5E468915-1043-4A14-16A4-ADC5BA22A8BD}"/>
              </a:ext>
            </a:extLst>
          </p:cNvPr>
          <p:cNvPicPr>
            <a:picLocks noChangeAspect="1"/>
          </p:cNvPicPr>
          <p:nvPr/>
        </p:nvPicPr>
        <p:blipFill>
          <a:blip r:embed="rId7"/>
          <a:stretch>
            <a:fillRect/>
          </a:stretch>
        </p:blipFill>
        <p:spPr>
          <a:xfrm>
            <a:off x="5533066" y="1656286"/>
            <a:ext cx="4940461" cy="4117051"/>
          </a:xfrm>
          <a:prstGeom prst="rect">
            <a:avLst/>
          </a:prstGeom>
        </p:spPr>
      </p:pic>
    </p:spTree>
    <p:extLst>
      <p:ext uri="{BB962C8B-B14F-4D97-AF65-F5344CB8AC3E}">
        <p14:creationId xmlns:p14="http://schemas.microsoft.com/office/powerpoint/2010/main" val="16197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55" y="2931"/>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8" y="-43173"/>
            <a:ext cx="5334001" cy="7556500"/>
          </a:xfrm>
          <a:prstGeom prst="rect">
            <a:avLst/>
          </a:prstGeom>
        </p:spPr>
      </p:pic>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14" name="Oval 13">
            <a:extLst>
              <a:ext uri="{FF2B5EF4-FFF2-40B4-BE49-F238E27FC236}">
                <a16:creationId xmlns:a16="http://schemas.microsoft.com/office/drawing/2014/main" id="{89F8E28D-F089-D87F-72B1-3D71508A5FD9}"/>
              </a:ext>
            </a:extLst>
          </p:cNvPr>
          <p:cNvSpPr/>
          <p:nvPr/>
        </p:nvSpPr>
        <p:spPr>
          <a:xfrm rot="1048537">
            <a:off x="2440927" y="6129449"/>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2530A3EA-2085-19BD-75A6-AB212A137F51}"/>
              </a:ext>
            </a:extLst>
          </p:cNvPr>
          <p:cNvSpPr/>
          <p:nvPr/>
        </p:nvSpPr>
        <p:spPr>
          <a:xfrm>
            <a:off x="2167847" y="6252896"/>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6" name="Oval 15">
            <a:extLst>
              <a:ext uri="{FF2B5EF4-FFF2-40B4-BE49-F238E27FC236}">
                <a16:creationId xmlns:a16="http://schemas.microsoft.com/office/drawing/2014/main" id="{941795B3-25BD-6C11-E421-B93C7E573666}"/>
              </a:ext>
            </a:extLst>
          </p:cNvPr>
          <p:cNvSpPr/>
          <p:nvPr/>
        </p:nvSpPr>
        <p:spPr>
          <a:xfrm rot="1048537">
            <a:off x="719949" y="5630681"/>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CE9018AD-6159-953A-F367-0BE2BFE4CE8F}"/>
              </a:ext>
            </a:extLst>
          </p:cNvPr>
          <p:cNvSpPr/>
          <p:nvPr/>
        </p:nvSpPr>
        <p:spPr>
          <a:xfrm>
            <a:off x="338574" y="5778592"/>
            <a:ext cx="772696" cy="10000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Foto</a:t>
            </a:r>
          </a:p>
        </p:txBody>
      </p:sp>
      <p:sp>
        <p:nvSpPr>
          <p:cNvPr id="10" name="Textfeld 9">
            <a:extLst>
              <a:ext uri="{FF2B5EF4-FFF2-40B4-BE49-F238E27FC236}">
                <a16:creationId xmlns:a16="http://schemas.microsoft.com/office/drawing/2014/main" id="{5C27CEAF-B255-44BD-02DF-35195234DB84}"/>
              </a:ext>
            </a:extLst>
          </p:cNvPr>
          <p:cNvSpPr txBox="1"/>
          <p:nvPr/>
        </p:nvSpPr>
        <p:spPr>
          <a:xfrm>
            <a:off x="1133845" y="5368958"/>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961596" y="5768119"/>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582088" y="257461"/>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630703" y="556264"/>
            <a:ext cx="2547524" cy="496639"/>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224A36F5-C4B0-55A9-5782-82CAE62E8360}"/>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6" name="Grafik 5">
            <a:extLst>
              <a:ext uri="{FF2B5EF4-FFF2-40B4-BE49-F238E27FC236}">
                <a16:creationId xmlns:a16="http://schemas.microsoft.com/office/drawing/2014/main" id="{04B04D84-8B02-4C51-12EF-3B8E25A3E7D1}"/>
              </a:ext>
            </a:extLst>
          </p:cNvPr>
          <p:cNvPicPr>
            <a:picLocks noChangeAspect="1"/>
          </p:cNvPicPr>
          <p:nvPr/>
        </p:nvPicPr>
        <p:blipFill>
          <a:blip r:embed="rId7"/>
          <a:stretch>
            <a:fillRect/>
          </a:stretch>
        </p:blipFill>
        <p:spPr>
          <a:xfrm>
            <a:off x="6054517" y="344958"/>
            <a:ext cx="3969160" cy="5950371"/>
          </a:xfrm>
          <a:prstGeom prst="rect">
            <a:avLst/>
          </a:prstGeom>
        </p:spPr>
      </p:pic>
    </p:spTree>
    <p:extLst>
      <p:ext uri="{BB962C8B-B14F-4D97-AF65-F5344CB8AC3E}">
        <p14:creationId xmlns:p14="http://schemas.microsoft.com/office/powerpoint/2010/main" val="2795400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9A5EBD8-D56E-C269-31AF-6AA5F26E6D31}"/>
              </a:ext>
            </a:extLst>
          </p:cNvPr>
          <p:cNvPicPr>
            <a:picLocks noChangeAspect="1"/>
          </p:cNvPicPr>
          <p:nvPr/>
        </p:nvPicPr>
        <p:blipFill>
          <a:blip r:embed="rId3"/>
          <a:stretch>
            <a:fillRect/>
          </a:stretch>
        </p:blipFill>
        <p:spPr>
          <a:xfrm>
            <a:off x="5055" y="2931"/>
            <a:ext cx="5334000" cy="7556500"/>
          </a:xfrm>
          <a:prstGeom prst="rect">
            <a:avLst/>
          </a:prstGeom>
        </p:spPr>
      </p:pic>
      <p:pic>
        <p:nvPicPr>
          <p:cNvPr id="19" name="Grafik 18">
            <a:extLst>
              <a:ext uri="{FF2B5EF4-FFF2-40B4-BE49-F238E27FC236}">
                <a16:creationId xmlns:a16="http://schemas.microsoft.com/office/drawing/2014/main" id="{BD81FC21-1A38-62AC-BEE5-AB5108460CCB}"/>
              </a:ext>
            </a:extLst>
          </p:cNvPr>
          <p:cNvPicPr>
            <a:picLocks noChangeAspect="1"/>
          </p:cNvPicPr>
          <p:nvPr/>
        </p:nvPicPr>
        <p:blipFill>
          <a:blip r:embed="rId4"/>
          <a:stretch>
            <a:fillRect/>
          </a:stretch>
        </p:blipFill>
        <p:spPr>
          <a:xfrm>
            <a:off x="5352758" y="-43173"/>
            <a:ext cx="5334001" cy="7556500"/>
          </a:xfrm>
          <a:prstGeom prst="rect">
            <a:avLst/>
          </a:prstGeom>
        </p:spPr>
      </p:pic>
      <p:pic>
        <p:nvPicPr>
          <p:cNvPr id="3" name="Grafik 2">
            <a:extLst>
              <a:ext uri="{FF2B5EF4-FFF2-40B4-BE49-F238E27FC236}">
                <a16:creationId xmlns:a16="http://schemas.microsoft.com/office/drawing/2014/main" id="{F6E1338C-4DB8-E572-96CD-6B761D58D6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5233" y="7000184"/>
            <a:ext cx="1078837" cy="414937"/>
          </a:xfrm>
          <a:prstGeom prst="rect">
            <a:avLst/>
          </a:prstGeom>
        </p:spPr>
      </p:pic>
      <p:sp>
        <p:nvSpPr>
          <p:cNvPr id="14" name="Oval 13">
            <a:extLst>
              <a:ext uri="{FF2B5EF4-FFF2-40B4-BE49-F238E27FC236}">
                <a16:creationId xmlns:a16="http://schemas.microsoft.com/office/drawing/2014/main" id="{89F8E28D-F089-D87F-72B1-3D71508A5FD9}"/>
              </a:ext>
            </a:extLst>
          </p:cNvPr>
          <p:cNvSpPr/>
          <p:nvPr/>
        </p:nvSpPr>
        <p:spPr>
          <a:xfrm rot="1048537">
            <a:off x="2440927" y="6129449"/>
            <a:ext cx="1060397" cy="786077"/>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941795B3-25BD-6C11-E421-B93C7E573666}"/>
              </a:ext>
            </a:extLst>
          </p:cNvPr>
          <p:cNvSpPr/>
          <p:nvPr/>
        </p:nvSpPr>
        <p:spPr>
          <a:xfrm rot="1048537">
            <a:off x="719949" y="5630681"/>
            <a:ext cx="1060397" cy="714615"/>
          </a:xfrm>
          <a:prstGeom prst="ellipse">
            <a:avLst/>
          </a:prstGeom>
          <a:solidFill>
            <a:srgbClr val="FFF10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C27CEAF-B255-44BD-02DF-35195234DB84}"/>
              </a:ext>
            </a:extLst>
          </p:cNvPr>
          <p:cNvSpPr txBox="1"/>
          <p:nvPr/>
        </p:nvSpPr>
        <p:spPr>
          <a:xfrm>
            <a:off x="457482" y="5951040"/>
            <a:ext cx="1532653" cy="707886"/>
          </a:xfrm>
          <a:prstGeom prst="rect">
            <a:avLst/>
          </a:prstGeom>
          <a:noFill/>
        </p:spPr>
        <p:txBody>
          <a:bodyPr wrap="square" rtlCol="0">
            <a:spAutoFit/>
          </a:bodyPr>
          <a:lstStyle/>
          <a:p>
            <a:r>
              <a:rPr lang="de-DE" sz="1000" dirty="0">
                <a:highlight>
                  <a:srgbClr val="FF00FF"/>
                </a:highlight>
                <a:latin typeface="Figtree" pitchFamily="2" charset="0"/>
              </a:rPr>
              <a:t>Kofi Amadis</a:t>
            </a:r>
          </a:p>
          <a:p>
            <a:r>
              <a:rPr lang="de-DE" sz="1000" i="1" dirty="0">
                <a:highlight>
                  <a:srgbClr val="FF00FF"/>
                </a:highlight>
                <a:latin typeface="Figtree" pitchFamily="2" charset="0"/>
              </a:rPr>
              <a:t>Fallmanager</a:t>
            </a:r>
          </a:p>
          <a:p>
            <a:r>
              <a:rPr lang="de-DE" sz="1000" i="1" dirty="0" err="1">
                <a:highlight>
                  <a:srgbClr val="FF00FF"/>
                </a:highlight>
                <a:latin typeface="Figtree" pitchFamily="2" charset="0"/>
              </a:rPr>
              <a:t>k.amadis@xx.de</a:t>
            </a:r>
            <a:endParaRPr lang="de-DE" sz="1000" i="1" dirty="0">
              <a:highlight>
                <a:srgbClr val="FF00FF"/>
              </a:highlight>
              <a:latin typeface="Figtree" pitchFamily="2" charset="0"/>
            </a:endParaRPr>
          </a:p>
          <a:p>
            <a:r>
              <a:rPr lang="de-DE" sz="1000" i="1" dirty="0">
                <a:highlight>
                  <a:srgbClr val="FF00FF"/>
                </a:highlight>
                <a:latin typeface="Figtree" pitchFamily="2" charset="0"/>
              </a:rPr>
              <a:t>Tel: 030 – 123 45 67</a:t>
            </a:r>
          </a:p>
        </p:txBody>
      </p:sp>
      <p:sp>
        <p:nvSpPr>
          <p:cNvPr id="9" name="Textfeld 8">
            <a:extLst>
              <a:ext uri="{FF2B5EF4-FFF2-40B4-BE49-F238E27FC236}">
                <a16:creationId xmlns:a16="http://schemas.microsoft.com/office/drawing/2014/main" id="{2DE2665A-8114-8E7B-E9C1-FA7151CAD1A4}"/>
              </a:ext>
            </a:extLst>
          </p:cNvPr>
          <p:cNvSpPr txBox="1"/>
          <p:nvPr/>
        </p:nvSpPr>
        <p:spPr>
          <a:xfrm>
            <a:off x="2538964" y="5814601"/>
            <a:ext cx="2251261" cy="707886"/>
          </a:xfrm>
          <a:prstGeom prst="rect">
            <a:avLst/>
          </a:prstGeom>
          <a:noFill/>
        </p:spPr>
        <p:txBody>
          <a:bodyPr wrap="square" rtlCol="0">
            <a:spAutoFit/>
          </a:bodyPr>
          <a:lstStyle/>
          <a:p>
            <a:r>
              <a:rPr lang="de-DE" sz="1000" dirty="0">
                <a:highlight>
                  <a:srgbClr val="FF00FF"/>
                </a:highlight>
                <a:latin typeface="Figtree" pitchFamily="2" charset="0"/>
              </a:rPr>
              <a:t>Penelope </a:t>
            </a:r>
            <a:r>
              <a:rPr lang="de-DE" sz="1000" dirty="0" err="1">
                <a:highlight>
                  <a:srgbClr val="FF00FF"/>
                </a:highlight>
                <a:latin typeface="Figtree" pitchFamily="2" charset="0"/>
              </a:rPr>
              <a:t>Constantinidou</a:t>
            </a:r>
            <a:endParaRPr lang="de-DE" sz="1000" dirty="0">
              <a:highlight>
                <a:srgbClr val="FF00FF"/>
              </a:highlight>
              <a:latin typeface="Figtree" pitchFamily="2" charset="0"/>
            </a:endParaRPr>
          </a:p>
          <a:p>
            <a:r>
              <a:rPr lang="de-DE" sz="1000" i="1" dirty="0">
                <a:highlight>
                  <a:srgbClr val="FF00FF"/>
                </a:highlight>
                <a:latin typeface="Figtree" pitchFamily="2" charset="0"/>
              </a:rPr>
              <a:t>BEM-Beauftragte</a:t>
            </a:r>
            <a:br>
              <a:rPr lang="de-DE" sz="1000" i="1" dirty="0">
                <a:highlight>
                  <a:srgbClr val="FF00FF"/>
                </a:highlight>
                <a:latin typeface="Figtree" pitchFamily="2" charset="0"/>
              </a:rPr>
            </a:br>
            <a:r>
              <a:rPr lang="de-DE" sz="1000" i="1" dirty="0">
                <a:highlight>
                  <a:srgbClr val="FF00FF"/>
                </a:highlight>
                <a:latin typeface="Figtree" pitchFamily="2" charset="0"/>
              </a:rPr>
              <a:t>p.constantinidou@xx.de</a:t>
            </a:r>
          </a:p>
          <a:p>
            <a:r>
              <a:rPr lang="de-DE" sz="1000" i="1" dirty="0">
                <a:highlight>
                  <a:srgbClr val="FF00FF"/>
                </a:highlight>
                <a:latin typeface="Figtree" pitchFamily="2" charset="0"/>
              </a:rPr>
              <a:t>Tel: 030 – 123 45 67</a:t>
            </a:r>
          </a:p>
        </p:txBody>
      </p:sp>
      <p:sp>
        <p:nvSpPr>
          <p:cNvPr id="20" name="Textfeld 19">
            <a:extLst>
              <a:ext uri="{FF2B5EF4-FFF2-40B4-BE49-F238E27FC236}">
                <a16:creationId xmlns:a16="http://schemas.microsoft.com/office/drawing/2014/main" id="{0971A953-5BDB-F27B-A2C7-C8F5854E2EDD}"/>
              </a:ext>
            </a:extLst>
          </p:cNvPr>
          <p:cNvSpPr txBox="1"/>
          <p:nvPr/>
        </p:nvSpPr>
        <p:spPr>
          <a:xfrm rot="21378111">
            <a:off x="5582088" y="257461"/>
            <a:ext cx="2789304" cy="550920"/>
          </a:xfrm>
          <a:prstGeom prst="rect">
            <a:avLst/>
          </a:prstGeom>
          <a:noFill/>
        </p:spPr>
        <p:txBody>
          <a:bodyPr wrap="square" rtlCol="0">
            <a:spAutoFit/>
          </a:bodyPr>
          <a:lstStyle/>
          <a:p>
            <a:r>
              <a:rPr lang="de-DE" sz="2950" dirty="0">
                <a:solidFill>
                  <a:srgbClr val="8CBDA5"/>
                </a:solidFill>
                <a:latin typeface="Figtree Medium" pitchFamily="2" charset="0"/>
              </a:rPr>
              <a:t>Wie hilft BEM?</a:t>
            </a:r>
          </a:p>
        </p:txBody>
      </p:sp>
      <p:sp>
        <p:nvSpPr>
          <p:cNvPr id="21" name="Textfeld 20">
            <a:extLst>
              <a:ext uri="{FF2B5EF4-FFF2-40B4-BE49-F238E27FC236}">
                <a16:creationId xmlns:a16="http://schemas.microsoft.com/office/drawing/2014/main" id="{0FBABB00-90B0-BF36-3E2E-FA11A372F89E}"/>
              </a:ext>
            </a:extLst>
          </p:cNvPr>
          <p:cNvSpPr txBox="1"/>
          <p:nvPr/>
        </p:nvSpPr>
        <p:spPr>
          <a:xfrm rot="21378111">
            <a:off x="6630703" y="556264"/>
            <a:ext cx="2547524" cy="496639"/>
          </a:xfrm>
          <a:prstGeom prst="rect">
            <a:avLst/>
          </a:prstGeom>
          <a:noFill/>
        </p:spPr>
        <p:txBody>
          <a:bodyPr wrap="square" rtlCol="0">
            <a:spAutoFit/>
          </a:bodyPr>
          <a:lstStyle/>
          <a:p>
            <a:r>
              <a:rPr lang="de-DE" sz="2950" dirty="0">
                <a:solidFill>
                  <a:srgbClr val="466670"/>
                </a:solidFill>
                <a:latin typeface="Figtree Medium" pitchFamily="2" charset="0"/>
              </a:rPr>
              <a:t>Was ist BEM?</a:t>
            </a:r>
          </a:p>
        </p:txBody>
      </p:sp>
      <p:sp>
        <p:nvSpPr>
          <p:cNvPr id="2" name="Rechteck 1">
            <a:extLst>
              <a:ext uri="{FF2B5EF4-FFF2-40B4-BE49-F238E27FC236}">
                <a16:creationId xmlns:a16="http://schemas.microsoft.com/office/drawing/2014/main" id="{AB66A1B6-E3C4-BAEB-B7BD-6A441DD80558}"/>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pic>
        <p:nvPicPr>
          <p:cNvPr id="4" name="Grafik 3">
            <a:extLst>
              <a:ext uri="{FF2B5EF4-FFF2-40B4-BE49-F238E27FC236}">
                <a16:creationId xmlns:a16="http://schemas.microsoft.com/office/drawing/2014/main" id="{BDF4D0E2-A6F2-3531-1C05-EC65CB78D991}"/>
              </a:ext>
            </a:extLst>
          </p:cNvPr>
          <p:cNvPicPr>
            <a:picLocks noChangeAspect="1"/>
          </p:cNvPicPr>
          <p:nvPr/>
        </p:nvPicPr>
        <p:blipFill>
          <a:blip r:embed="rId7"/>
          <a:stretch>
            <a:fillRect/>
          </a:stretch>
        </p:blipFill>
        <p:spPr>
          <a:xfrm>
            <a:off x="6054517" y="344958"/>
            <a:ext cx="3969160" cy="5950371"/>
          </a:xfrm>
          <a:prstGeom prst="rect">
            <a:avLst/>
          </a:prstGeom>
        </p:spPr>
      </p:pic>
    </p:spTree>
    <p:extLst>
      <p:ext uri="{BB962C8B-B14F-4D97-AF65-F5344CB8AC3E}">
        <p14:creationId xmlns:p14="http://schemas.microsoft.com/office/powerpoint/2010/main" val="4250749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C924C0E-599A-9FB5-EDE1-38FDFBF58CB0}"/>
              </a:ext>
            </a:extLst>
          </p:cNvPr>
          <p:cNvPicPr>
            <a:picLocks noChangeAspect="1"/>
          </p:cNvPicPr>
          <p:nvPr/>
        </p:nvPicPr>
        <p:blipFill>
          <a:blip r:embed="rId3"/>
          <a:stretch>
            <a:fillRect/>
          </a:stretch>
        </p:blipFill>
        <p:spPr>
          <a:xfrm>
            <a:off x="0" y="127"/>
            <a:ext cx="10659600" cy="7559548"/>
          </a:xfrm>
          <a:prstGeom prst="rect">
            <a:avLst/>
          </a:prstGeom>
        </p:spPr>
      </p:pic>
      <p:pic>
        <p:nvPicPr>
          <p:cNvPr id="4" name="Grafik 3">
            <a:extLst>
              <a:ext uri="{FF2B5EF4-FFF2-40B4-BE49-F238E27FC236}">
                <a16:creationId xmlns:a16="http://schemas.microsoft.com/office/drawing/2014/main" id="{D3E00710-5C90-671B-9D25-F1C0E49477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5233" y="7000184"/>
            <a:ext cx="1078837" cy="414937"/>
          </a:xfrm>
          <a:prstGeom prst="rect">
            <a:avLst/>
          </a:prstGeom>
        </p:spPr>
      </p:pic>
      <p:sp>
        <p:nvSpPr>
          <p:cNvPr id="2" name="Rechteck 1">
            <a:extLst>
              <a:ext uri="{FF2B5EF4-FFF2-40B4-BE49-F238E27FC236}">
                <a16:creationId xmlns:a16="http://schemas.microsoft.com/office/drawing/2014/main" id="{4E2B41B7-8D40-09F9-4242-B884887E33C0}"/>
              </a:ext>
            </a:extLst>
          </p:cNvPr>
          <p:cNvSpPr/>
          <p:nvPr/>
        </p:nvSpPr>
        <p:spPr>
          <a:xfrm>
            <a:off x="9247770" y="199785"/>
            <a:ext cx="1216300" cy="607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Platzhalter- Logo</a:t>
            </a:r>
          </a:p>
        </p:txBody>
      </p:sp>
    </p:spTree>
    <p:extLst>
      <p:ext uri="{BB962C8B-B14F-4D97-AF65-F5344CB8AC3E}">
        <p14:creationId xmlns:p14="http://schemas.microsoft.com/office/powerpoint/2010/main" val="4926171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09C337A5E1A29459C9D3596C59843BD" ma:contentTypeVersion="18" ma:contentTypeDescription="Ein neues Dokument erstellen." ma:contentTypeScope="" ma:versionID="244e04c6f2846a92f7ee2eece6af3a3f">
  <xsd:schema xmlns:xsd="http://www.w3.org/2001/XMLSchema" xmlns:xs="http://www.w3.org/2001/XMLSchema" xmlns:p="http://schemas.microsoft.com/office/2006/metadata/properties" xmlns:ns2="283f300f-cf24-49a8-ad6f-e9c0d74b9d70" xmlns:ns3="516f56a6-8c89-4d3b-afd3-ec0175b42022" targetNamespace="http://schemas.microsoft.com/office/2006/metadata/properties" ma:root="true" ma:fieldsID="357041d7cdc594786d835862e9816d08" ns2:_="" ns3:_="">
    <xsd:import namespace="283f300f-cf24-49a8-ad6f-e9c0d74b9d70"/>
    <xsd:import namespace="516f56a6-8c89-4d3b-afd3-ec0175b420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f300f-cf24-49a8-ad6f-e9c0d74b9d7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84f6c2b4-b183-44cf-a242-b359df64d82d}" ma:internalName="TaxCatchAll" ma:showField="CatchAllData" ma:web="283f300f-cf24-49a8-ad6f-e9c0d74b9d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6f56a6-8c89-4d3b-afd3-ec0175b4202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3555acc7-d55e-4d58-98ab-fc9c5b043a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FAA809-198B-4ECD-A0B7-B7EEFD50E0A2}"/>
</file>

<file path=customXml/itemProps2.xml><?xml version="1.0" encoding="utf-8"?>
<ds:datastoreItem xmlns:ds="http://schemas.openxmlformats.org/officeDocument/2006/customXml" ds:itemID="{4A5662E1-3EC9-4FB5-ABE2-E3B1DFBF5408}"/>
</file>

<file path=docProps/app.xml><?xml version="1.0" encoding="utf-8"?>
<Properties xmlns="http://schemas.openxmlformats.org/officeDocument/2006/extended-properties" xmlns:vt="http://schemas.openxmlformats.org/officeDocument/2006/docPropsVTypes">
  <Template>Office 2013 - 2022 Theme</Template>
  <TotalTime>0</TotalTime>
  <Words>1280</Words>
  <Application>Microsoft Macintosh PowerPoint</Application>
  <PresentationFormat>Benutzerdefiniert</PresentationFormat>
  <Paragraphs>233</Paragraphs>
  <Slides>13</Slides>
  <Notes>13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Calibri</vt:lpstr>
      <vt:lpstr>Calibri Light</vt:lpstr>
      <vt:lpstr>Figtree</vt:lpstr>
      <vt:lpstr>Figtree Medium</vt:lpstr>
      <vt:lpstr>Office</vt:lpstr>
      <vt:lpstr>BEM – Betriebliches Eingliederungsmanagement Flyer zum Ausdrucken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BEM Betriebliches Eingliederungsmanagement bei (Unternehmensname, Logo) </dc:title>
  <dc:creator>Microsoft Office User</dc:creator>
  <cp:lastModifiedBy>Leila Tabassomi</cp:lastModifiedBy>
  <cp:revision>38</cp:revision>
  <dcterms:created xsi:type="dcterms:W3CDTF">2022-02-23T10:45:26Z</dcterms:created>
  <dcterms:modified xsi:type="dcterms:W3CDTF">2024-06-20T19:43:57Z</dcterms:modified>
</cp:coreProperties>
</file>