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6083" r:id="rId3"/>
    <p:sldId id="6086" r:id="rId4"/>
    <p:sldId id="6098" r:id="rId5"/>
    <p:sldId id="6087" r:id="rId6"/>
    <p:sldId id="6089" r:id="rId7"/>
    <p:sldId id="6090" r:id="rId8"/>
    <p:sldId id="6092" r:id="rId9"/>
    <p:sldId id="6093" r:id="rId10"/>
    <p:sldId id="6094" r:id="rId11"/>
    <p:sldId id="6095" r:id="rId12"/>
    <p:sldId id="6096" r:id="rId13"/>
    <p:sldId id="6097" r:id="rId14"/>
    <p:sldId id="6082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17E57E-F75F-4FF5-2143-3D0AF4F93DCF}" name="Brit Leissler" initials="BL" userId="Brit Leissler" providerId="None"/>
  <p188:author id="{A7F630BE-AF54-B47F-1B47-BF10DADAD052}" name="Jannis Schläger" initials="JS" userId="62b7bbf7225d13e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57B"/>
    <a:srgbClr val="EEDACE"/>
    <a:srgbClr val="CBE2DB"/>
    <a:srgbClr val="FAFF04"/>
    <a:srgbClr val="7A2352"/>
    <a:srgbClr val="F8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42D6E-9F4F-443D-8D6D-DC2D89F34F6B}" v="22" dt="2024-08-09T09:16:33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74"/>
  </p:normalViewPr>
  <p:slideViewPr>
    <p:cSldViewPr snapToGrid="0">
      <p:cViewPr>
        <p:scale>
          <a:sx n="66" d="100"/>
          <a:sy n="66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is Schläger" userId="62b7bbf7225d13e1" providerId="LiveId" clId="{08842D6E-9F4F-443D-8D6D-DC2D89F34F6B}"/>
    <pc:docChg chg="undo custSel modSld">
      <pc:chgData name="Jannis Schläger" userId="62b7bbf7225d13e1" providerId="LiveId" clId="{08842D6E-9F4F-443D-8D6D-DC2D89F34F6B}" dt="2024-08-09T09:17:09.570" v="17" actId="20577"/>
      <pc:docMkLst>
        <pc:docMk/>
      </pc:docMkLst>
      <pc:sldChg chg="modSp mod">
        <pc:chgData name="Jannis Schläger" userId="62b7bbf7225d13e1" providerId="LiveId" clId="{08842D6E-9F4F-443D-8D6D-DC2D89F34F6B}" dt="2024-08-09T09:17:09.570" v="17" actId="20577"/>
        <pc:sldMkLst>
          <pc:docMk/>
          <pc:sldMk cId="2790531692" sldId="6087"/>
        </pc:sldMkLst>
        <pc:spChg chg="mod">
          <ac:chgData name="Jannis Schläger" userId="62b7bbf7225d13e1" providerId="LiveId" clId="{08842D6E-9F4F-443D-8D6D-DC2D89F34F6B}" dt="2024-08-09T09:17:09.570" v="17" actId="20577"/>
          <ac:spMkLst>
            <pc:docMk/>
            <pc:sldMk cId="2790531692" sldId="6087"/>
            <ac:spMk id="3" creationId="{CC9B9F7D-EE0F-A789-0D3A-483ED3E0F9C3}"/>
          </ac:spMkLst>
        </pc:spChg>
      </pc:sldChg>
      <pc:sldChg chg="modSp mod">
        <pc:chgData name="Jannis Schläger" userId="62b7bbf7225d13e1" providerId="LiveId" clId="{08842D6E-9F4F-443D-8D6D-DC2D89F34F6B}" dt="2024-08-09T09:16:32.032" v="16" actId="2"/>
        <pc:sldMkLst>
          <pc:docMk/>
          <pc:sldMk cId="3539987015" sldId="6093"/>
        </pc:sldMkLst>
        <pc:spChg chg="mod">
          <ac:chgData name="Jannis Schläger" userId="62b7bbf7225d13e1" providerId="LiveId" clId="{08842D6E-9F4F-443D-8D6D-DC2D89F34F6B}" dt="2024-08-09T09:16:32.032" v="16" actId="2"/>
          <ac:spMkLst>
            <pc:docMk/>
            <pc:sldMk cId="3539987015" sldId="6093"/>
            <ac:spMk id="6" creationId="{ADD86E24-246F-8BC5-55F6-BAABAFA7F1F9}"/>
          </ac:spMkLst>
        </pc:spChg>
      </pc:sldChg>
      <pc:sldChg chg="modSp mod">
        <pc:chgData name="Jannis Schläger" userId="62b7bbf7225d13e1" providerId="LiveId" clId="{08842D6E-9F4F-443D-8D6D-DC2D89F34F6B}" dt="2024-08-09T09:16:04.798" v="13" actId="2"/>
        <pc:sldMkLst>
          <pc:docMk/>
          <pc:sldMk cId="1185443262" sldId="6097"/>
        </pc:sldMkLst>
        <pc:spChg chg="mod">
          <ac:chgData name="Jannis Schläger" userId="62b7bbf7225d13e1" providerId="LiveId" clId="{08842D6E-9F4F-443D-8D6D-DC2D89F34F6B}" dt="2024-08-09T09:13:43.950" v="11" actId="207"/>
          <ac:spMkLst>
            <pc:docMk/>
            <pc:sldMk cId="1185443262" sldId="6097"/>
            <ac:spMk id="2" creationId="{B596CBB0-8722-47A8-6BD0-5158EF4F6E72}"/>
          </ac:spMkLst>
        </pc:spChg>
        <pc:graphicFrameChg chg="mod">
          <ac:chgData name="Jannis Schläger" userId="62b7bbf7225d13e1" providerId="LiveId" clId="{08842D6E-9F4F-443D-8D6D-DC2D89F34F6B}" dt="2024-08-09T09:16:04.798" v="13" actId="2"/>
          <ac:graphicFrameMkLst>
            <pc:docMk/>
            <pc:sldMk cId="1185443262" sldId="6097"/>
            <ac:graphicFrameMk id="4" creationId="{50542609-BE8E-29E2-89D8-D893CDC34655}"/>
          </ac:graphicFrameMkLst>
        </pc:graphicFrameChg>
        <pc:graphicFrameChg chg="mod">
          <ac:chgData name="Jannis Schläger" userId="62b7bbf7225d13e1" providerId="LiveId" clId="{08842D6E-9F4F-443D-8D6D-DC2D89F34F6B}" dt="2024-08-09T09:14:02.796" v="12" actId="207"/>
          <ac:graphicFrameMkLst>
            <pc:docMk/>
            <pc:sldMk cId="1185443262" sldId="6097"/>
            <ac:graphicFrameMk id="5" creationId="{87D5FE6E-D4DD-FCF4-5C97-BF924C499186}"/>
          </ac:graphicFrameMkLst>
        </pc:graphicFrameChg>
      </pc:sldChg>
      <pc:sldChg chg="modAnim">
        <pc:chgData name="Jannis Schläger" userId="62b7bbf7225d13e1" providerId="LiveId" clId="{08842D6E-9F4F-443D-8D6D-DC2D89F34F6B}" dt="2024-08-09T09:10:47.202" v="0"/>
        <pc:sldMkLst>
          <pc:docMk/>
          <pc:sldMk cId="628221615" sldId="60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n-US" sz="1862" b="0" strike="noStrike" spc="-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r>
              <a:rPr lang="en-US" sz="1862" b="0" strike="noStrik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Durchschnittliche jährliche AU-Tage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Durchschnittliche AU-Tage</c:v>
                </c:pt>
              </c:strCache>
            </c:strRef>
          </c:tx>
          <c:spPr>
            <a:ln w="28440" cap="rnd">
              <a:solidFill>
                <a:srgbClr val="CBE2DB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E9-4E73-BBB8-9D8417FCA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55685134"/>
        <c:axId val="43192057"/>
      </c:lineChart>
      <c:catAx>
        <c:axId val="5568513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endParaRPr lang="de-DE"/>
          </a:p>
        </c:txPr>
        <c:crossAx val="43192057"/>
        <c:crosses val="autoZero"/>
        <c:auto val="1"/>
        <c:lblAlgn val="ctr"/>
        <c:lblOffset val="100"/>
        <c:noMultiLvlLbl val="0"/>
      </c:catAx>
      <c:valAx>
        <c:axId val="4319205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endParaRPr lang="de-DE"/>
          </a:p>
        </c:txPr>
        <c:crossAx val="55685134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algn="ctr">
              <a:defRPr lang="en-US" sz="1862" b="0" strike="noStrike" spc="-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r>
              <a:rPr lang="en-US" sz="1862" b="0" strike="noStrik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Anzahl der BEM-berechtigten Personen</a:t>
            </a:r>
          </a:p>
        </c:rich>
      </c:tx>
      <c:layout>
        <c:manualLayout>
          <c:xMode val="edge"/>
          <c:yMode val="edge"/>
          <c:x val="0.17058924056366795"/>
          <c:y val="2.1852261010458094E-2"/>
        </c:manualLayout>
      </c:layout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 BEM-Fälle</c:v>
                </c:pt>
              </c:strCache>
            </c:strRef>
          </c:tx>
          <c:spPr>
            <a:ln w="28440" cap="rnd">
              <a:solidFill>
                <a:srgbClr val="7A2352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de-D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24-492A-90BA-1B75BCA24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31456891"/>
        <c:axId val="40989829"/>
      </c:lineChart>
      <c:catAx>
        <c:axId val="3145689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endParaRPr lang="de-DE"/>
          </a:p>
        </c:txPr>
        <c:crossAx val="40989829"/>
        <c:crosses val="autoZero"/>
        <c:auto val="1"/>
        <c:lblAlgn val="ctr"/>
        <c:lblOffset val="100"/>
        <c:noMultiLvlLbl val="0"/>
      </c:catAx>
      <c:valAx>
        <c:axId val="40989829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endParaRPr lang="de-DE"/>
          </a:p>
        </c:txPr>
        <c:crossAx val="31456891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AB9E5-AE02-4E44-9DEA-0CBA9A97F06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B5EBBCA-6B8F-4F0D-8CA4-21DA3BCE9756}">
      <dgm:prSet phldrT="[Text]" custT="1"/>
      <dgm:spPr>
        <a:solidFill>
          <a:srgbClr val="EEDACE"/>
        </a:solidFill>
        <a:ln>
          <a:noFill/>
        </a:ln>
      </dgm:spPr>
      <dgm:t>
        <a:bodyPr/>
        <a:lstStyle/>
        <a:p>
          <a:r>
            <a:rPr lang="de-DE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Arbeitsunfähigkeit &gt; 6 Wochen</a:t>
          </a:r>
        </a:p>
      </dgm:t>
    </dgm:pt>
    <dgm:pt modelId="{E3248CE9-DF25-4261-8265-D95B84D4C749}" type="parTrans" cxnId="{CE22EEA4-110A-4764-87F8-822565E08331}">
      <dgm:prSet/>
      <dgm:spPr/>
      <dgm:t>
        <a:bodyPr/>
        <a:lstStyle/>
        <a:p>
          <a:endParaRPr lang="de-DE"/>
        </a:p>
      </dgm:t>
    </dgm:pt>
    <dgm:pt modelId="{A718CDCA-E2C3-4C8E-BDC2-AAEAC46D4E16}" type="sibTrans" cxnId="{CE22EEA4-110A-4764-87F8-822565E08331}">
      <dgm:prSet/>
      <dgm:spPr>
        <a:solidFill>
          <a:srgbClr val="56757B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78DB2295-997F-4CCC-B26F-2DC4A4EBA603}">
      <dgm:prSet phldrT="[Text]" custT="1"/>
      <dgm:spPr>
        <a:solidFill>
          <a:srgbClr val="EEDACE"/>
        </a:solidFill>
        <a:ln>
          <a:noFill/>
        </a:ln>
      </dgm:spPr>
      <dgm:t>
        <a:bodyPr/>
        <a:lstStyle/>
        <a:p>
          <a:r>
            <a:rPr lang="de-DE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Kontaktaufnahme</a:t>
          </a:r>
        </a:p>
      </dgm:t>
    </dgm:pt>
    <dgm:pt modelId="{E8B3E9B6-D3DA-4E46-8E9C-7C196B4E5F51}" type="parTrans" cxnId="{D1905A4A-6114-4B32-A467-6DEB1FC082E7}">
      <dgm:prSet/>
      <dgm:spPr/>
      <dgm:t>
        <a:bodyPr/>
        <a:lstStyle/>
        <a:p>
          <a:endParaRPr lang="de-DE"/>
        </a:p>
      </dgm:t>
    </dgm:pt>
    <dgm:pt modelId="{A296D59D-C36E-4F04-8B1F-4BFA7C38214D}" type="sibTrans" cxnId="{D1905A4A-6114-4B32-A467-6DEB1FC082E7}">
      <dgm:prSet/>
      <dgm:spPr>
        <a:solidFill>
          <a:srgbClr val="56757B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773F4BCF-1CDD-4426-9245-A8CA204C9548}">
      <dgm:prSet phldrT="[Text]" custT="1"/>
      <dgm:spPr>
        <a:solidFill>
          <a:srgbClr val="EEDACE"/>
        </a:solidFill>
        <a:ln>
          <a:noFill/>
        </a:ln>
      </dgm:spPr>
      <dgm:t>
        <a:bodyPr/>
        <a:lstStyle/>
        <a:p>
          <a:r>
            <a:rPr lang="de-DE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Informationsgespräch	</a:t>
          </a:r>
        </a:p>
      </dgm:t>
    </dgm:pt>
    <dgm:pt modelId="{9F81EECC-CBCA-400E-9201-7265AAD6B1D5}" type="parTrans" cxnId="{CB5C2F67-0BED-4FC7-ABF7-E13FB5197164}">
      <dgm:prSet/>
      <dgm:spPr/>
      <dgm:t>
        <a:bodyPr/>
        <a:lstStyle/>
        <a:p>
          <a:endParaRPr lang="de-DE"/>
        </a:p>
      </dgm:t>
    </dgm:pt>
    <dgm:pt modelId="{A6A0E01F-9B05-4113-B40B-E335C8017CAA}" type="sibTrans" cxnId="{CB5C2F67-0BED-4FC7-ABF7-E13FB5197164}">
      <dgm:prSet/>
      <dgm:spPr>
        <a:solidFill>
          <a:srgbClr val="56757B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30197815-C4F4-4CA1-ACBB-DAC192C4AC8D}">
      <dgm:prSet custT="1"/>
      <dgm:spPr>
        <a:solidFill>
          <a:srgbClr val="EEDACE"/>
        </a:solidFill>
        <a:ln>
          <a:noFill/>
        </a:ln>
      </dgm:spPr>
      <dgm:t>
        <a:bodyPr/>
        <a:lstStyle/>
        <a:p>
          <a:r>
            <a:rPr lang="de-DE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Analyse der Ausgangssituation</a:t>
          </a:r>
        </a:p>
      </dgm:t>
    </dgm:pt>
    <dgm:pt modelId="{51FB14F3-A14E-4616-815C-06D3367B8DDA}" type="parTrans" cxnId="{93EBC076-6A80-432E-A23F-B7266CBBC8B1}">
      <dgm:prSet/>
      <dgm:spPr/>
      <dgm:t>
        <a:bodyPr/>
        <a:lstStyle/>
        <a:p>
          <a:endParaRPr lang="de-DE"/>
        </a:p>
      </dgm:t>
    </dgm:pt>
    <dgm:pt modelId="{A259FC1B-8B23-49E4-8A24-20A2785D3A8B}" type="sibTrans" cxnId="{93EBC076-6A80-432E-A23F-B7266CBBC8B1}">
      <dgm:prSet/>
      <dgm:spPr>
        <a:solidFill>
          <a:srgbClr val="56757B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5B17009A-195E-4800-B43F-179EFE551846}">
      <dgm:prSet custT="1"/>
      <dgm:spPr>
        <a:solidFill>
          <a:srgbClr val="EEDACE"/>
        </a:solidFill>
        <a:ln>
          <a:noFill/>
        </a:ln>
      </dgm:spPr>
      <dgm:t>
        <a:bodyPr/>
        <a:lstStyle/>
        <a:p>
          <a:r>
            <a:rPr lang="de-DE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Maßnahmenableitung</a:t>
          </a:r>
        </a:p>
      </dgm:t>
    </dgm:pt>
    <dgm:pt modelId="{A4254A92-23EB-429A-9009-BEA97C827F6A}" type="parTrans" cxnId="{835BAFE2-6D6B-4673-9018-7AD62894B72B}">
      <dgm:prSet/>
      <dgm:spPr/>
      <dgm:t>
        <a:bodyPr/>
        <a:lstStyle/>
        <a:p>
          <a:endParaRPr lang="de-DE"/>
        </a:p>
      </dgm:t>
    </dgm:pt>
    <dgm:pt modelId="{980D0F86-D24E-4BA9-92E6-B981AE5A32F7}" type="sibTrans" cxnId="{835BAFE2-6D6B-4673-9018-7AD62894B72B}">
      <dgm:prSet/>
      <dgm:spPr>
        <a:solidFill>
          <a:srgbClr val="56757B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1A5F204C-A3BA-4248-9634-EBA2E0120112}">
      <dgm:prSet custT="1"/>
      <dgm:spPr>
        <a:solidFill>
          <a:srgbClr val="EEDACE"/>
        </a:solidFill>
        <a:ln>
          <a:noFill/>
        </a:ln>
      </dgm:spPr>
      <dgm:t>
        <a:bodyPr/>
        <a:lstStyle/>
        <a:p>
          <a:r>
            <a:rPr lang="de-DE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Maßnahmenumsetzung und Wirksamkeitskontrolle	</a:t>
          </a:r>
        </a:p>
      </dgm:t>
    </dgm:pt>
    <dgm:pt modelId="{1A77CBC2-06D1-4439-9FCE-FB52CF9E0E0D}" type="parTrans" cxnId="{9C4DB260-A608-4052-889E-9D0105FD908C}">
      <dgm:prSet/>
      <dgm:spPr/>
      <dgm:t>
        <a:bodyPr/>
        <a:lstStyle/>
        <a:p>
          <a:endParaRPr lang="de-DE"/>
        </a:p>
      </dgm:t>
    </dgm:pt>
    <dgm:pt modelId="{804A086F-189D-4B51-8BB9-726BE5235E98}" type="sibTrans" cxnId="{9C4DB260-A608-4052-889E-9D0105FD908C}">
      <dgm:prSet/>
      <dgm:spPr>
        <a:solidFill>
          <a:srgbClr val="56757B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D6AD3AA5-2303-4F33-8D96-94B177127595}">
      <dgm:prSet custT="1"/>
      <dgm:spPr>
        <a:solidFill>
          <a:srgbClr val="EEDACE"/>
        </a:solidFill>
        <a:ln>
          <a:noFill/>
        </a:ln>
      </dgm:spPr>
      <dgm:t>
        <a:bodyPr/>
        <a:lstStyle/>
        <a:p>
          <a:r>
            <a:rPr lang="de-DE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Abschluss und Evaluation</a:t>
          </a:r>
        </a:p>
      </dgm:t>
    </dgm:pt>
    <dgm:pt modelId="{12031C36-1908-47F2-ADF8-B6484A67F26C}" type="parTrans" cxnId="{4EB5261A-389D-4E6D-A6AB-20863911D6BE}">
      <dgm:prSet/>
      <dgm:spPr/>
      <dgm:t>
        <a:bodyPr/>
        <a:lstStyle/>
        <a:p>
          <a:endParaRPr lang="de-DE"/>
        </a:p>
      </dgm:t>
    </dgm:pt>
    <dgm:pt modelId="{6E36E764-2275-4347-AE05-BA5EEDB0F629}" type="sibTrans" cxnId="{4EB5261A-389D-4E6D-A6AB-20863911D6BE}">
      <dgm:prSet/>
      <dgm:spPr/>
      <dgm:t>
        <a:bodyPr/>
        <a:lstStyle/>
        <a:p>
          <a:endParaRPr lang="de-DE"/>
        </a:p>
      </dgm:t>
    </dgm:pt>
    <dgm:pt modelId="{1F3DC6E9-403E-485B-B03B-398B856B36E1}" type="pres">
      <dgm:prSet presAssocID="{8EBAB9E5-AE02-4E44-9DEA-0CBA9A97F063}" presName="linearFlow" presStyleCnt="0">
        <dgm:presLayoutVars>
          <dgm:resizeHandles val="exact"/>
        </dgm:presLayoutVars>
      </dgm:prSet>
      <dgm:spPr/>
    </dgm:pt>
    <dgm:pt modelId="{2FB08881-92B4-441B-BB48-629F5A7DF614}" type="pres">
      <dgm:prSet presAssocID="{AB5EBBCA-6B8F-4F0D-8CA4-21DA3BCE9756}" presName="node" presStyleLbl="node1" presStyleIdx="0" presStyleCnt="7" custScaleX="309138">
        <dgm:presLayoutVars>
          <dgm:bulletEnabled val="1"/>
        </dgm:presLayoutVars>
      </dgm:prSet>
      <dgm:spPr>
        <a:prstGeom prst="rect">
          <a:avLst/>
        </a:prstGeom>
      </dgm:spPr>
    </dgm:pt>
    <dgm:pt modelId="{B185E6F6-CDEF-48EB-851E-B3047C2DE0C8}" type="pres">
      <dgm:prSet presAssocID="{A718CDCA-E2C3-4C8E-BDC2-AAEAC46D4E16}" presName="sibTrans" presStyleLbl="sibTrans2D1" presStyleIdx="0" presStyleCnt="6"/>
      <dgm:spPr/>
    </dgm:pt>
    <dgm:pt modelId="{D8C492A3-5522-4F51-B12B-F81550498D6D}" type="pres">
      <dgm:prSet presAssocID="{A718CDCA-E2C3-4C8E-BDC2-AAEAC46D4E16}" presName="connectorText" presStyleLbl="sibTrans2D1" presStyleIdx="0" presStyleCnt="6"/>
      <dgm:spPr/>
    </dgm:pt>
    <dgm:pt modelId="{EA55C8B3-4CFE-44A3-92FB-3793FE1C44AC}" type="pres">
      <dgm:prSet presAssocID="{78DB2295-997F-4CCC-B26F-2DC4A4EBA603}" presName="node" presStyleLbl="node1" presStyleIdx="1" presStyleCnt="7" custScaleX="309138">
        <dgm:presLayoutVars>
          <dgm:bulletEnabled val="1"/>
        </dgm:presLayoutVars>
      </dgm:prSet>
      <dgm:spPr>
        <a:prstGeom prst="rect">
          <a:avLst/>
        </a:prstGeom>
      </dgm:spPr>
    </dgm:pt>
    <dgm:pt modelId="{D1E70AAC-B832-4A99-9AC5-5D7F9BF6DB41}" type="pres">
      <dgm:prSet presAssocID="{A296D59D-C36E-4F04-8B1F-4BFA7C38214D}" presName="sibTrans" presStyleLbl="sibTrans2D1" presStyleIdx="1" presStyleCnt="6"/>
      <dgm:spPr/>
    </dgm:pt>
    <dgm:pt modelId="{C886D7DD-60BD-4E35-A2D3-710AE5507E4C}" type="pres">
      <dgm:prSet presAssocID="{A296D59D-C36E-4F04-8B1F-4BFA7C38214D}" presName="connectorText" presStyleLbl="sibTrans2D1" presStyleIdx="1" presStyleCnt="6"/>
      <dgm:spPr/>
    </dgm:pt>
    <dgm:pt modelId="{88802B02-5FEC-4F48-B440-F61E7C36CD66}" type="pres">
      <dgm:prSet presAssocID="{773F4BCF-1CDD-4426-9245-A8CA204C9548}" presName="node" presStyleLbl="node1" presStyleIdx="2" presStyleCnt="7" custScaleX="309138">
        <dgm:presLayoutVars>
          <dgm:bulletEnabled val="1"/>
        </dgm:presLayoutVars>
      </dgm:prSet>
      <dgm:spPr>
        <a:prstGeom prst="rect">
          <a:avLst/>
        </a:prstGeom>
      </dgm:spPr>
    </dgm:pt>
    <dgm:pt modelId="{35685B10-B0FB-4D2A-AFAE-6159C490FD31}" type="pres">
      <dgm:prSet presAssocID="{A6A0E01F-9B05-4113-B40B-E335C8017CAA}" presName="sibTrans" presStyleLbl="sibTrans2D1" presStyleIdx="2" presStyleCnt="6"/>
      <dgm:spPr/>
    </dgm:pt>
    <dgm:pt modelId="{619AAFC5-863C-4ADA-A035-1684CA85A84E}" type="pres">
      <dgm:prSet presAssocID="{A6A0E01F-9B05-4113-B40B-E335C8017CAA}" presName="connectorText" presStyleLbl="sibTrans2D1" presStyleIdx="2" presStyleCnt="6"/>
      <dgm:spPr/>
    </dgm:pt>
    <dgm:pt modelId="{F05D0372-5A7C-4B0C-BBCF-FD53BBE0EC6E}" type="pres">
      <dgm:prSet presAssocID="{30197815-C4F4-4CA1-ACBB-DAC192C4AC8D}" presName="node" presStyleLbl="node1" presStyleIdx="3" presStyleCnt="7" custScaleX="309138">
        <dgm:presLayoutVars>
          <dgm:bulletEnabled val="1"/>
        </dgm:presLayoutVars>
      </dgm:prSet>
      <dgm:spPr>
        <a:prstGeom prst="rect">
          <a:avLst/>
        </a:prstGeom>
      </dgm:spPr>
    </dgm:pt>
    <dgm:pt modelId="{F0496E31-5F27-4DF9-ABB3-65E49014B73C}" type="pres">
      <dgm:prSet presAssocID="{A259FC1B-8B23-49E4-8A24-20A2785D3A8B}" presName="sibTrans" presStyleLbl="sibTrans2D1" presStyleIdx="3" presStyleCnt="6"/>
      <dgm:spPr/>
    </dgm:pt>
    <dgm:pt modelId="{24D4D059-8CEF-47DA-86CD-B70A17BB001A}" type="pres">
      <dgm:prSet presAssocID="{A259FC1B-8B23-49E4-8A24-20A2785D3A8B}" presName="connectorText" presStyleLbl="sibTrans2D1" presStyleIdx="3" presStyleCnt="6"/>
      <dgm:spPr/>
    </dgm:pt>
    <dgm:pt modelId="{C4B73245-0870-4D84-91D6-D45B3822BB65}" type="pres">
      <dgm:prSet presAssocID="{5B17009A-195E-4800-B43F-179EFE551846}" presName="node" presStyleLbl="node1" presStyleIdx="4" presStyleCnt="7" custScaleX="309138">
        <dgm:presLayoutVars>
          <dgm:bulletEnabled val="1"/>
        </dgm:presLayoutVars>
      </dgm:prSet>
      <dgm:spPr>
        <a:prstGeom prst="rect">
          <a:avLst/>
        </a:prstGeom>
      </dgm:spPr>
    </dgm:pt>
    <dgm:pt modelId="{767325C1-A0B0-4E66-A41E-5C620346BDAB}" type="pres">
      <dgm:prSet presAssocID="{980D0F86-D24E-4BA9-92E6-B981AE5A32F7}" presName="sibTrans" presStyleLbl="sibTrans2D1" presStyleIdx="4" presStyleCnt="6"/>
      <dgm:spPr/>
    </dgm:pt>
    <dgm:pt modelId="{4005FBA9-F6E6-4C84-9AE2-6C385E62F95E}" type="pres">
      <dgm:prSet presAssocID="{980D0F86-D24E-4BA9-92E6-B981AE5A32F7}" presName="connectorText" presStyleLbl="sibTrans2D1" presStyleIdx="4" presStyleCnt="6"/>
      <dgm:spPr/>
    </dgm:pt>
    <dgm:pt modelId="{4F123E04-CBBA-4CD7-A594-39EA9EC82BA8}" type="pres">
      <dgm:prSet presAssocID="{1A5F204C-A3BA-4248-9634-EBA2E0120112}" presName="node" presStyleLbl="node1" presStyleIdx="5" presStyleCnt="7" custScaleX="309138">
        <dgm:presLayoutVars>
          <dgm:bulletEnabled val="1"/>
        </dgm:presLayoutVars>
      </dgm:prSet>
      <dgm:spPr>
        <a:prstGeom prst="rect">
          <a:avLst/>
        </a:prstGeom>
      </dgm:spPr>
    </dgm:pt>
    <dgm:pt modelId="{CEA66869-26C8-4DE8-86FF-9A89FFFF93DD}" type="pres">
      <dgm:prSet presAssocID="{804A086F-189D-4B51-8BB9-726BE5235E98}" presName="sibTrans" presStyleLbl="sibTrans2D1" presStyleIdx="5" presStyleCnt="6"/>
      <dgm:spPr/>
    </dgm:pt>
    <dgm:pt modelId="{4075792B-2C15-4389-A8E9-9887D3A4477C}" type="pres">
      <dgm:prSet presAssocID="{804A086F-189D-4B51-8BB9-726BE5235E98}" presName="connectorText" presStyleLbl="sibTrans2D1" presStyleIdx="5" presStyleCnt="6"/>
      <dgm:spPr/>
    </dgm:pt>
    <dgm:pt modelId="{D36BB510-9FCF-4A42-880B-A89BC7CC40F5}" type="pres">
      <dgm:prSet presAssocID="{D6AD3AA5-2303-4F33-8D96-94B177127595}" presName="node" presStyleLbl="node1" presStyleIdx="6" presStyleCnt="7" custScaleX="309138" custLinFactNeighborX="0" custLinFactNeighborY="996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08E8611-B6BD-4524-83C4-7EC4196091B0}" type="presOf" srcId="{980D0F86-D24E-4BA9-92E6-B981AE5A32F7}" destId="{767325C1-A0B0-4E66-A41E-5C620346BDAB}" srcOrd="0" destOrd="0" presId="urn:microsoft.com/office/officeart/2005/8/layout/process2"/>
    <dgm:cxn modelId="{4EB5261A-389D-4E6D-A6AB-20863911D6BE}" srcId="{8EBAB9E5-AE02-4E44-9DEA-0CBA9A97F063}" destId="{D6AD3AA5-2303-4F33-8D96-94B177127595}" srcOrd="6" destOrd="0" parTransId="{12031C36-1908-47F2-ADF8-B6484A67F26C}" sibTransId="{6E36E764-2275-4347-AE05-BA5EEDB0F629}"/>
    <dgm:cxn modelId="{514D1B24-60CE-4CB9-A340-E5559CC78929}" type="presOf" srcId="{A6A0E01F-9B05-4113-B40B-E335C8017CAA}" destId="{619AAFC5-863C-4ADA-A035-1684CA85A84E}" srcOrd="1" destOrd="0" presId="urn:microsoft.com/office/officeart/2005/8/layout/process2"/>
    <dgm:cxn modelId="{63AED826-46FC-4994-B659-711A091172E8}" type="presOf" srcId="{A259FC1B-8B23-49E4-8A24-20A2785D3A8B}" destId="{F0496E31-5F27-4DF9-ABB3-65E49014B73C}" srcOrd="0" destOrd="0" presId="urn:microsoft.com/office/officeart/2005/8/layout/process2"/>
    <dgm:cxn modelId="{850B9F5B-4667-44B3-90B0-4FBA7B90A47E}" type="presOf" srcId="{78DB2295-997F-4CCC-B26F-2DC4A4EBA603}" destId="{EA55C8B3-4CFE-44A3-92FB-3793FE1C44AC}" srcOrd="0" destOrd="0" presId="urn:microsoft.com/office/officeart/2005/8/layout/process2"/>
    <dgm:cxn modelId="{9C4DB260-A608-4052-889E-9D0105FD908C}" srcId="{8EBAB9E5-AE02-4E44-9DEA-0CBA9A97F063}" destId="{1A5F204C-A3BA-4248-9634-EBA2E0120112}" srcOrd="5" destOrd="0" parTransId="{1A77CBC2-06D1-4439-9FCE-FB52CF9E0E0D}" sibTransId="{804A086F-189D-4B51-8BB9-726BE5235E98}"/>
    <dgm:cxn modelId="{CB5C2F67-0BED-4FC7-ABF7-E13FB5197164}" srcId="{8EBAB9E5-AE02-4E44-9DEA-0CBA9A97F063}" destId="{773F4BCF-1CDD-4426-9245-A8CA204C9548}" srcOrd="2" destOrd="0" parTransId="{9F81EECC-CBCA-400E-9201-7265AAD6B1D5}" sibTransId="{A6A0E01F-9B05-4113-B40B-E335C8017CAA}"/>
    <dgm:cxn modelId="{D1905A4A-6114-4B32-A467-6DEB1FC082E7}" srcId="{8EBAB9E5-AE02-4E44-9DEA-0CBA9A97F063}" destId="{78DB2295-997F-4CCC-B26F-2DC4A4EBA603}" srcOrd="1" destOrd="0" parTransId="{E8B3E9B6-D3DA-4E46-8E9C-7C196B4E5F51}" sibTransId="{A296D59D-C36E-4F04-8B1F-4BFA7C38214D}"/>
    <dgm:cxn modelId="{E63EAB6A-620D-484B-9149-AC87D2EC745E}" type="presOf" srcId="{D6AD3AA5-2303-4F33-8D96-94B177127595}" destId="{D36BB510-9FCF-4A42-880B-A89BC7CC40F5}" srcOrd="0" destOrd="0" presId="urn:microsoft.com/office/officeart/2005/8/layout/process2"/>
    <dgm:cxn modelId="{38B3096C-D9B7-4CFD-B064-AA6BAEEAF404}" type="presOf" srcId="{A6A0E01F-9B05-4113-B40B-E335C8017CAA}" destId="{35685B10-B0FB-4D2A-AFAE-6159C490FD31}" srcOrd="0" destOrd="0" presId="urn:microsoft.com/office/officeart/2005/8/layout/process2"/>
    <dgm:cxn modelId="{9627206C-3F6E-43AB-AE61-EBC867589FDD}" type="presOf" srcId="{8EBAB9E5-AE02-4E44-9DEA-0CBA9A97F063}" destId="{1F3DC6E9-403E-485B-B03B-398B856B36E1}" srcOrd="0" destOrd="0" presId="urn:microsoft.com/office/officeart/2005/8/layout/process2"/>
    <dgm:cxn modelId="{78404650-25C1-4F27-8906-991EEEBED3AA}" type="presOf" srcId="{A718CDCA-E2C3-4C8E-BDC2-AAEAC46D4E16}" destId="{D8C492A3-5522-4F51-B12B-F81550498D6D}" srcOrd="1" destOrd="0" presId="urn:microsoft.com/office/officeart/2005/8/layout/process2"/>
    <dgm:cxn modelId="{93EBC076-6A80-432E-A23F-B7266CBBC8B1}" srcId="{8EBAB9E5-AE02-4E44-9DEA-0CBA9A97F063}" destId="{30197815-C4F4-4CA1-ACBB-DAC192C4AC8D}" srcOrd="3" destOrd="0" parTransId="{51FB14F3-A14E-4616-815C-06D3367B8DDA}" sibTransId="{A259FC1B-8B23-49E4-8A24-20A2785D3A8B}"/>
    <dgm:cxn modelId="{DE37BB79-69F5-44A2-8ADA-AF101CDF9147}" type="presOf" srcId="{773F4BCF-1CDD-4426-9245-A8CA204C9548}" destId="{88802B02-5FEC-4F48-B440-F61E7C36CD66}" srcOrd="0" destOrd="0" presId="urn:microsoft.com/office/officeart/2005/8/layout/process2"/>
    <dgm:cxn modelId="{6828667F-7E4D-4587-B1D1-BB12F8B17DD9}" type="presOf" srcId="{980D0F86-D24E-4BA9-92E6-B981AE5A32F7}" destId="{4005FBA9-F6E6-4C84-9AE2-6C385E62F95E}" srcOrd="1" destOrd="0" presId="urn:microsoft.com/office/officeart/2005/8/layout/process2"/>
    <dgm:cxn modelId="{D5D92682-EB82-4971-BA1D-08D86254ADD9}" type="presOf" srcId="{A259FC1B-8B23-49E4-8A24-20A2785D3A8B}" destId="{24D4D059-8CEF-47DA-86CD-B70A17BB001A}" srcOrd="1" destOrd="0" presId="urn:microsoft.com/office/officeart/2005/8/layout/process2"/>
    <dgm:cxn modelId="{61135199-C3B9-4CE4-9039-3F3F8A7E18B5}" type="presOf" srcId="{804A086F-189D-4B51-8BB9-726BE5235E98}" destId="{4075792B-2C15-4389-A8E9-9887D3A4477C}" srcOrd="1" destOrd="0" presId="urn:microsoft.com/office/officeart/2005/8/layout/process2"/>
    <dgm:cxn modelId="{237158A4-28E6-41B3-86D5-72D2DF68D0E9}" type="presOf" srcId="{30197815-C4F4-4CA1-ACBB-DAC192C4AC8D}" destId="{F05D0372-5A7C-4B0C-BBCF-FD53BBE0EC6E}" srcOrd="0" destOrd="0" presId="urn:microsoft.com/office/officeart/2005/8/layout/process2"/>
    <dgm:cxn modelId="{CE22EEA4-110A-4764-87F8-822565E08331}" srcId="{8EBAB9E5-AE02-4E44-9DEA-0CBA9A97F063}" destId="{AB5EBBCA-6B8F-4F0D-8CA4-21DA3BCE9756}" srcOrd="0" destOrd="0" parTransId="{E3248CE9-DF25-4261-8265-D95B84D4C749}" sibTransId="{A718CDCA-E2C3-4C8E-BDC2-AAEAC46D4E16}"/>
    <dgm:cxn modelId="{E6FD9EC1-C069-4054-A4F8-F73918C09EC2}" type="presOf" srcId="{A296D59D-C36E-4F04-8B1F-4BFA7C38214D}" destId="{D1E70AAC-B832-4A99-9AC5-5D7F9BF6DB41}" srcOrd="0" destOrd="0" presId="urn:microsoft.com/office/officeart/2005/8/layout/process2"/>
    <dgm:cxn modelId="{41170FC3-C5C3-47EE-BA84-450676CBB9B6}" type="presOf" srcId="{804A086F-189D-4B51-8BB9-726BE5235E98}" destId="{CEA66869-26C8-4DE8-86FF-9A89FFFF93DD}" srcOrd="0" destOrd="0" presId="urn:microsoft.com/office/officeart/2005/8/layout/process2"/>
    <dgm:cxn modelId="{16E5EAC7-A868-463C-B101-8B1E2A8DA918}" type="presOf" srcId="{A296D59D-C36E-4F04-8B1F-4BFA7C38214D}" destId="{C886D7DD-60BD-4E35-A2D3-710AE5507E4C}" srcOrd="1" destOrd="0" presId="urn:microsoft.com/office/officeart/2005/8/layout/process2"/>
    <dgm:cxn modelId="{31678DD2-EE66-4A87-9006-12F4743C12D7}" type="presOf" srcId="{1A5F204C-A3BA-4248-9634-EBA2E0120112}" destId="{4F123E04-CBBA-4CD7-A594-39EA9EC82BA8}" srcOrd="0" destOrd="0" presId="urn:microsoft.com/office/officeart/2005/8/layout/process2"/>
    <dgm:cxn modelId="{74F186D6-A255-4023-8003-67B388F9C2A6}" type="presOf" srcId="{AB5EBBCA-6B8F-4F0D-8CA4-21DA3BCE9756}" destId="{2FB08881-92B4-441B-BB48-629F5A7DF614}" srcOrd="0" destOrd="0" presId="urn:microsoft.com/office/officeart/2005/8/layout/process2"/>
    <dgm:cxn modelId="{835BAFE2-6D6B-4673-9018-7AD62894B72B}" srcId="{8EBAB9E5-AE02-4E44-9DEA-0CBA9A97F063}" destId="{5B17009A-195E-4800-B43F-179EFE551846}" srcOrd="4" destOrd="0" parTransId="{A4254A92-23EB-429A-9009-BEA97C827F6A}" sibTransId="{980D0F86-D24E-4BA9-92E6-B981AE5A32F7}"/>
    <dgm:cxn modelId="{E67B63F1-AC29-4DA6-8343-081BE87EBDCF}" type="presOf" srcId="{A718CDCA-E2C3-4C8E-BDC2-AAEAC46D4E16}" destId="{B185E6F6-CDEF-48EB-851E-B3047C2DE0C8}" srcOrd="0" destOrd="0" presId="urn:microsoft.com/office/officeart/2005/8/layout/process2"/>
    <dgm:cxn modelId="{D5296AFB-F2F2-4EAE-840D-D91CADD471D8}" type="presOf" srcId="{5B17009A-195E-4800-B43F-179EFE551846}" destId="{C4B73245-0870-4D84-91D6-D45B3822BB65}" srcOrd="0" destOrd="0" presId="urn:microsoft.com/office/officeart/2005/8/layout/process2"/>
    <dgm:cxn modelId="{FF268B49-910F-45D7-9973-A0C35F93B95B}" type="presParOf" srcId="{1F3DC6E9-403E-485B-B03B-398B856B36E1}" destId="{2FB08881-92B4-441B-BB48-629F5A7DF614}" srcOrd="0" destOrd="0" presId="urn:microsoft.com/office/officeart/2005/8/layout/process2"/>
    <dgm:cxn modelId="{599CEDEC-15E4-420B-A144-A66666B3333C}" type="presParOf" srcId="{1F3DC6E9-403E-485B-B03B-398B856B36E1}" destId="{B185E6F6-CDEF-48EB-851E-B3047C2DE0C8}" srcOrd="1" destOrd="0" presId="urn:microsoft.com/office/officeart/2005/8/layout/process2"/>
    <dgm:cxn modelId="{2E737A30-0B22-43E9-89A3-9F557D2A50BB}" type="presParOf" srcId="{B185E6F6-CDEF-48EB-851E-B3047C2DE0C8}" destId="{D8C492A3-5522-4F51-B12B-F81550498D6D}" srcOrd="0" destOrd="0" presId="urn:microsoft.com/office/officeart/2005/8/layout/process2"/>
    <dgm:cxn modelId="{B6D0715E-5ACC-4E79-947E-0474E2D31955}" type="presParOf" srcId="{1F3DC6E9-403E-485B-B03B-398B856B36E1}" destId="{EA55C8B3-4CFE-44A3-92FB-3793FE1C44AC}" srcOrd="2" destOrd="0" presId="urn:microsoft.com/office/officeart/2005/8/layout/process2"/>
    <dgm:cxn modelId="{D8692AB2-3DB8-40A8-99C3-516BD27C07C8}" type="presParOf" srcId="{1F3DC6E9-403E-485B-B03B-398B856B36E1}" destId="{D1E70AAC-B832-4A99-9AC5-5D7F9BF6DB41}" srcOrd="3" destOrd="0" presId="urn:microsoft.com/office/officeart/2005/8/layout/process2"/>
    <dgm:cxn modelId="{899D7C7F-1611-4545-9FEF-A63D9CC2EDE8}" type="presParOf" srcId="{D1E70AAC-B832-4A99-9AC5-5D7F9BF6DB41}" destId="{C886D7DD-60BD-4E35-A2D3-710AE5507E4C}" srcOrd="0" destOrd="0" presId="urn:microsoft.com/office/officeart/2005/8/layout/process2"/>
    <dgm:cxn modelId="{AAE91ED0-28F0-4DB7-A5D3-C0325E801612}" type="presParOf" srcId="{1F3DC6E9-403E-485B-B03B-398B856B36E1}" destId="{88802B02-5FEC-4F48-B440-F61E7C36CD66}" srcOrd="4" destOrd="0" presId="urn:microsoft.com/office/officeart/2005/8/layout/process2"/>
    <dgm:cxn modelId="{CA0D748A-B7FD-4568-8C71-C8E01ED13341}" type="presParOf" srcId="{1F3DC6E9-403E-485B-B03B-398B856B36E1}" destId="{35685B10-B0FB-4D2A-AFAE-6159C490FD31}" srcOrd="5" destOrd="0" presId="urn:microsoft.com/office/officeart/2005/8/layout/process2"/>
    <dgm:cxn modelId="{1F8CDEC6-67DD-4865-B3CB-4AC20049E127}" type="presParOf" srcId="{35685B10-B0FB-4D2A-AFAE-6159C490FD31}" destId="{619AAFC5-863C-4ADA-A035-1684CA85A84E}" srcOrd="0" destOrd="0" presId="urn:microsoft.com/office/officeart/2005/8/layout/process2"/>
    <dgm:cxn modelId="{653B42EE-E2D8-450D-B7D1-8E599C455D2D}" type="presParOf" srcId="{1F3DC6E9-403E-485B-B03B-398B856B36E1}" destId="{F05D0372-5A7C-4B0C-BBCF-FD53BBE0EC6E}" srcOrd="6" destOrd="0" presId="urn:microsoft.com/office/officeart/2005/8/layout/process2"/>
    <dgm:cxn modelId="{289CB22D-C865-4346-9FB5-BCFD3D0B2290}" type="presParOf" srcId="{1F3DC6E9-403E-485B-B03B-398B856B36E1}" destId="{F0496E31-5F27-4DF9-ABB3-65E49014B73C}" srcOrd="7" destOrd="0" presId="urn:microsoft.com/office/officeart/2005/8/layout/process2"/>
    <dgm:cxn modelId="{B03677E7-1D70-472E-9C71-07C13817DD40}" type="presParOf" srcId="{F0496E31-5F27-4DF9-ABB3-65E49014B73C}" destId="{24D4D059-8CEF-47DA-86CD-B70A17BB001A}" srcOrd="0" destOrd="0" presId="urn:microsoft.com/office/officeart/2005/8/layout/process2"/>
    <dgm:cxn modelId="{1CFBF05D-D802-4CEA-97DC-D8655452AAC0}" type="presParOf" srcId="{1F3DC6E9-403E-485B-B03B-398B856B36E1}" destId="{C4B73245-0870-4D84-91D6-D45B3822BB65}" srcOrd="8" destOrd="0" presId="urn:microsoft.com/office/officeart/2005/8/layout/process2"/>
    <dgm:cxn modelId="{84D28358-75B2-488F-B130-F580AD6DD1C4}" type="presParOf" srcId="{1F3DC6E9-403E-485B-B03B-398B856B36E1}" destId="{767325C1-A0B0-4E66-A41E-5C620346BDAB}" srcOrd="9" destOrd="0" presId="urn:microsoft.com/office/officeart/2005/8/layout/process2"/>
    <dgm:cxn modelId="{225B00B9-8A4E-4706-97FD-B4C556FAF85F}" type="presParOf" srcId="{767325C1-A0B0-4E66-A41E-5C620346BDAB}" destId="{4005FBA9-F6E6-4C84-9AE2-6C385E62F95E}" srcOrd="0" destOrd="0" presId="urn:microsoft.com/office/officeart/2005/8/layout/process2"/>
    <dgm:cxn modelId="{F54BFEDE-0EC3-4B28-A1C4-028972349297}" type="presParOf" srcId="{1F3DC6E9-403E-485B-B03B-398B856B36E1}" destId="{4F123E04-CBBA-4CD7-A594-39EA9EC82BA8}" srcOrd="10" destOrd="0" presId="urn:microsoft.com/office/officeart/2005/8/layout/process2"/>
    <dgm:cxn modelId="{885E083B-FFE9-46DD-B9AB-8702F4008320}" type="presParOf" srcId="{1F3DC6E9-403E-485B-B03B-398B856B36E1}" destId="{CEA66869-26C8-4DE8-86FF-9A89FFFF93DD}" srcOrd="11" destOrd="0" presId="urn:microsoft.com/office/officeart/2005/8/layout/process2"/>
    <dgm:cxn modelId="{0D65B193-DB73-4E71-B5D1-12D26841F235}" type="presParOf" srcId="{CEA66869-26C8-4DE8-86FF-9A89FFFF93DD}" destId="{4075792B-2C15-4389-A8E9-9887D3A4477C}" srcOrd="0" destOrd="0" presId="urn:microsoft.com/office/officeart/2005/8/layout/process2"/>
    <dgm:cxn modelId="{932A67ED-5DDA-46DA-8B5F-8F018037711A}" type="presParOf" srcId="{1F3DC6E9-403E-485B-B03B-398B856B36E1}" destId="{D36BB510-9FCF-4A42-880B-A89BC7CC40F5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08881-92B4-441B-BB48-629F5A7DF614}">
      <dsp:nvSpPr>
        <dsp:cNvPr id="0" name=""/>
        <dsp:cNvSpPr/>
      </dsp:nvSpPr>
      <dsp:spPr>
        <a:xfrm>
          <a:off x="2460203" y="2639"/>
          <a:ext cx="5342387" cy="432039"/>
        </a:xfrm>
        <a:prstGeom prst="rect">
          <a:avLst/>
        </a:prstGeom>
        <a:solidFill>
          <a:srgbClr val="EEDACE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Arbeitsunfähigkeit &gt; 6 Wochen</a:t>
          </a:r>
        </a:p>
      </dsp:txBody>
      <dsp:txXfrm>
        <a:off x="2460203" y="2639"/>
        <a:ext cx="5342387" cy="432039"/>
      </dsp:txXfrm>
    </dsp:sp>
    <dsp:sp modelId="{B185E6F6-CDEF-48EB-851E-B3047C2DE0C8}">
      <dsp:nvSpPr>
        <dsp:cNvPr id="0" name=""/>
        <dsp:cNvSpPr/>
      </dsp:nvSpPr>
      <dsp:spPr>
        <a:xfrm rot="5400000">
          <a:off x="5050390" y="445479"/>
          <a:ext cx="162014" cy="194417"/>
        </a:xfrm>
        <a:prstGeom prst="rightArrow">
          <a:avLst>
            <a:gd name="adj1" fmla="val 60000"/>
            <a:gd name="adj2" fmla="val 50000"/>
          </a:avLst>
        </a:prstGeom>
        <a:solidFill>
          <a:srgbClr val="5675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/>
        </a:p>
      </dsp:txBody>
      <dsp:txXfrm rot="-5400000">
        <a:off x="5073072" y="461680"/>
        <a:ext cx="116651" cy="113410"/>
      </dsp:txXfrm>
    </dsp:sp>
    <dsp:sp modelId="{EA55C8B3-4CFE-44A3-92FB-3793FE1C44AC}">
      <dsp:nvSpPr>
        <dsp:cNvPr id="0" name=""/>
        <dsp:cNvSpPr/>
      </dsp:nvSpPr>
      <dsp:spPr>
        <a:xfrm>
          <a:off x="2460203" y="650698"/>
          <a:ext cx="5342387" cy="432039"/>
        </a:xfrm>
        <a:prstGeom prst="rect">
          <a:avLst/>
        </a:prstGeom>
        <a:solidFill>
          <a:srgbClr val="EEDACE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Kontaktaufnahme</a:t>
          </a:r>
        </a:p>
      </dsp:txBody>
      <dsp:txXfrm>
        <a:off x="2460203" y="650698"/>
        <a:ext cx="5342387" cy="432039"/>
      </dsp:txXfrm>
    </dsp:sp>
    <dsp:sp modelId="{D1E70AAC-B832-4A99-9AC5-5D7F9BF6DB41}">
      <dsp:nvSpPr>
        <dsp:cNvPr id="0" name=""/>
        <dsp:cNvSpPr/>
      </dsp:nvSpPr>
      <dsp:spPr>
        <a:xfrm rot="5400000">
          <a:off x="5050390" y="1093538"/>
          <a:ext cx="162014" cy="194417"/>
        </a:xfrm>
        <a:prstGeom prst="rightArrow">
          <a:avLst>
            <a:gd name="adj1" fmla="val 60000"/>
            <a:gd name="adj2" fmla="val 50000"/>
          </a:avLst>
        </a:prstGeom>
        <a:solidFill>
          <a:srgbClr val="5675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/>
        </a:p>
      </dsp:txBody>
      <dsp:txXfrm rot="-5400000">
        <a:off x="5073072" y="1109739"/>
        <a:ext cx="116651" cy="113410"/>
      </dsp:txXfrm>
    </dsp:sp>
    <dsp:sp modelId="{88802B02-5FEC-4F48-B440-F61E7C36CD66}">
      <dsp:nvSpPr>
        <dsp:cNvPr id="0" name=""/>
        <dsp:cNvSpPr/>
      </dsp:nvSpPr>
      <dsp:spPr>
        <a:xfrm>
          <a:off x="2460203" y="1298756"/>
          <a:ext cx="5342387" cy="432039"/>
        </a:xfrm>
        <a:prstGeom prst="rect">
          <a:avLst/>
        </a:prstGeom>
        <a:solidFill>
          <a:srgbClr val="EEDACE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Informationsgespräch	</a:t>
          </a:r>
        </a:p>
      </dsp:txBody>
      <dsp:txXfrm>
        <a:off x="2460203" y="1298756"/>
        <a:ext cx="5342387" cy="432039"/>
      </dsp:txXfrm>
    </dsp:sp>
    <dsp:sp modelId="{35685B10-B0FB-4D2A-AFAE-6159C490FD31}">
      <dsp:nvSpPr>
        <dsp:cNvPr id="0" name=""/>
        <dsp:cNvSpPr/>
      </dsp:nvSpPr>
      <dsp:spPr>
        <a:xfrm rot="5400000">
          <a:off x="5050390" y="1741596"/>
          <a:ext cx="162014" cy="194417"/>
        </a:xfrm>
        <a:prstGeom prst="rightArrow">
          <a:avLst>
            <a:gd name="adj1" fmla="val 60000"/>
            <a:gd name="adj2" fmla="val 50000"/>
          </a:avLst>
        </a:prstGeom>
        <a:solidFill>
          <a:srgbClr val="5675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/>
        </a:p>
      </dsp:txBody>
      <dsp:txXfrm rot="-5400000">
        <a:off x="5073072" y="1757797"/>
        <a:ext cx="116651" cy="113410"/>
      </dsp:txXfrm>
    </dsp:sp>
    <dsp:sp modelId="{F05D0372-5A7C-4B0C-BBCF-FD53BBE0EC6E}">
      <dsp:nvSpPr>
        <dsp:cNvPr id="0" name=""/>
        <dsp:cNvSpPr/>
      </dsp:nvSpPr>
      <dsp:spPr>
        <a:xfrm>
          <a:off x="2460203" y="1946815"/>
          <a:ext cx="5342387" cy="432039"/>
        </a:xfrm>
        <a:prstGeom prst="rect">
          <a:avLst/>
        </a:prstGeom>
        <a:solidFill>
          <a:srgbClr val="EEDACE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Analyse der Ausgangssituation</a:t>
          </a:r>
        </a:p>
      </dsp:txBody>
      <dsp:txXfrm>
        <a:off x="2460203" y="1946815"/>
        <a:ext cx="5342387" cy="432039"/>
      </dsp:txXfrm>
    </dsp:sp>
    <dsp:sp modelId="{F0496E31-5F27-4DF9-ABB3-65E49014B73C}">
      <dsp:nvSpPr>
        <dsp:cNvPr id="0" name=""/>
        <dsp:cNvSpPr/>
      </dsp:nvSpPr>
      <dsp:spPr>
        <a:xfrm rot="5400000">
          <a:off x="5050390" y="2389655"/>
          <a:ext cx="162014" cy="194417"/>
        </a:xfrm>
        <a:prstGeom prst="rightArrow">
          <a:avLst>
            <a:gd name="adj1" fmla="val 60000"/>
            <a:gd name="adj2" fmla="val 50000"/>
          </a:avLst>
        </a:prstGeom>
        <a:solidFill>
          <a:srgbClr val="5675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/>
        </a:p>
      </dsp:txBody>
      <dsp:txXfrm rot="-5400000">
        <a:off x="5073072" y="2405856"/>
        <a:ext cx="116651" cy="113410"/>
      </dsp:txXfrm>
    </dsp:sp>
    <dsp:sp modelId="{C4B73245-0870-4D84-91D6-D45B3822BB65}">
      <dsp:nvSpPr>
        <dsp:cNvPr id="0" name=""/>
        <dsp:cNvSpPr/>
      </dsp:nvSpPr>
      <dsp:spPr>
        <a:xfrm>
          <a:off x="2460203" y="2594874"/>
          <a:ext cx="5342387" cy="432039"/>
        </a:xfrm>
        <a:prstGeom prst="rect">
          <a:avLst/>
        </a:prstGeom>
        <a:solidFill>
          <a:srgbClr val="EEDACE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Maßnahmenableitung</a:t>
          </a:r>
        </a:p>
      </dsp:txBody>
      <dsp:txXfrm>
        <a:off x="2460203" y="2594874"/>
        <a:ext cx="5342387" cy="432039"/>
      </dsp:txXfrm>
    </dsp:sp>
    <dsp:sp modelId="{767325C1-A0B0-4E66-A41E-5C620346BDAB}">
      <dsp:nvSpPr>
        <dsp:cNvPr id="0" name=""/>
        <dsp:cNvSpPr/>
      </dsp:nvSpPr>
      <dsp:spPr>
        <a:xfrm rot="5400000">
          <a:off x="5050390" y="3037714"/>
          <a:ext cx="162014" cy="194417"/>
        </a:xfrm>
        <a:prstGeom prst="rightArrow">
          <a:avLst>
            <a:gd name="adj1" fmla="val 60000"/>
            <a:gd name="adj2" fmla="val 50000"/>
          </a:avLst>
        </a:prstGeom>
        <a:solidFill>
          <a:srgbClr val="5675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/>
        </a:p>
      </dsp:txBody>
      <dsp:txXfrm rot="-5400000">
        <a:off x="5073072" y="3053915"/>
        <a:ext cx="116651" cy="113410"/>
      </dsp:txXfrm>
    </dsp:sp>
    <dsp:sp modelId="{4F123E04-CBBA-4CD7-A594-39EA9EC82BA8}">
      <dsp:nvSpPr>
        <dsp:cNvPr id="0" name=""/>
        <dsp:cNvSpPr/>
      </dsp:nvSpPr>
      <dsp:spPr>
        <a:xfrm>
          <a:off x="2460203" y="3242932"/>
          <a:ext cx="5342387" cy="432039"/>
        </a:xfrm>
        <a:prstGeom prst="rect">
          <a:avLst/>
        </a:prstGeom>
        <a:solidFill>
          <a:srgbClr val="EEDACE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Maßnahmenumsetzung und Wirksamkeitskontrolle	</a:t>
          </a:r>
        </a:p>
      </dsp:txBody>
      <dsp:txXfrm>
        <a:off x="2460203" y="3242932"/>
        <a:ext cx="5342387" cy="432039"/>
      </dsp:txXfrm>
    </dsp:sp>
    <dsp:sp modelId="{CEA66869-26C8-4DE8-86FF-9A89FFFF93DD}">
      <dsp:nvSpPr>
        <dsp:cNvPr id="0" name=""/>
        <dsp:cNvSpPr/>
      </dsp:nvSpPr>
      <dsp:spPr>
        <a:xfrm rot="5400000">
          <a:off x="5049400" y="3687092"/>
          <a:ext cx="163994" cy="194417"/>
        </a:xfrm>
        <a:prstGeom prst="rightArrow">
          <a:avLst>
            <a:gd name="adj1" fmla="val 60000"/>
            <a:gd name="adj2" fmla="val 50000"/>
          </a:avLst>
        </a:prstGeom>
        <a:solidFill>
          <a:srgbClr val="5675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/>
        </a:p>
      </dsp:txBody>
      <dsp:txXfrm rot="-5400000">
        <a:off x="5073072" y="3702303"/>
        <a:ext cx="116651" cy="114796"/>
      </dsp:txXfrm>
    </dsp:sp>
    <dsp:sp modelId="{D36BB510-9FCF-4A42-880B-A89BC7CC40F5}">
      <dsp:nvSpPr>
        <dsp:cNvPr id="0" name=""/>
        <dsp:cNvSpPr/>
      </dsp:nvSpPr>
      <dsp:spPr>
        <a:xfrm>
          <a:off x="2460203" y="3893630"/>
          <a:ext cx="5342387" cy="432039"/>
        </a:xfrm>
        <a:prstGeom prst="rect">
          <a:avLst/>
        </a:prstGeom>
        <a:solidFill>
          <a:srgbClr val="EEDACE"/>
        </a:solidFill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Abschluss und Evaluation</a:t>
          </a:r>
        </a:p>
      </dsp:txBody>
      <dsp:txXfrm>
        <a:off x="2460203" y="3893630"/>
        <a:ext cx="5342387" cy="432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91983A5-1941-E78E-AD54-1B3EEE1E2C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B94928-A96A-BA5F-1E67-D0FA927232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3E4A7-F695-4E92-B371-37CFC4C35189}" type="datetimeFigureOut">
              <a:rPr lang="de-DE" smtClean="0"/>
              <a:t>09.08.2024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8ED146-49A4-973B-36C9-DB53D5D68E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BBF326-7310-8AD0-07C1-CFBBA841BA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58C2D-0640-41A9-95E7-55B8EA5127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71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 dirty="0">
                <a:solidFill>
                  <a:srgbClr val="4C5D5E"/>
                </a:solidFill>
                <a:latin typeface="Calibri"/>
              </a:rPr>
              <a:t>Click to move the slide</a:t>
            </a: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1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&lt;header&gt;</a:t>
            </a:r>
          </a:p>
        </p:txBody>
      </p:sp>
      <p:sp>
        <p:nvSpPr>
          <p:cNvPr id="154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155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56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fld id="{23F6BFE7-C850-422A-93E0-3A248CF1A703}" type="slidenum">
              <a:rPr lang="en-US" sz="1400" b="0" strike="noStrike" spc="-1">
                <a:solidFill>
                  <a:srgbClr val="000000"/>
                </a:solidFill>
                <a:latin typeface="Calibri"/>
              </a:rPr>
              <a:t>‹Nr.›</a:t>
            </a:fld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5D4B0-3589-44A0-DC8B-F839A931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17E5461-BB2C-6690-A737-49784104B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678059-E524-742A-3627-2018F9102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25F802-AC40-8C14-146D-EE6DFB95D033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>
              <a:buNone/>
            </a:pPr>
            <a:fld id="{23F6BFE7-C850-422A-93E0-3A248CF1A703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1</a:t>
            </a:fld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30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8426C-70D9-464A-8801-27DDEEBFD717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3461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98172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527040" y="3811320"/>
            <a:ext cx="98172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555732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527040" y="381132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5557320" y="381132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846240" y="198900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7165440" y="198900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527040" y="381132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3846240" y="381132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7165440" y="3811320"/>
            <a:ext cx="31608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527040" y="1989000"/>
            <a:ext cx="981720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981720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479052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557320" y="1989000"/>
            <a:ext cx="479052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527040" y="279720"/>
            <a:ext cx="10058040" cy="491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557320" y="1989000"/>
            <a:ext cx="479052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27040" y="381132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4790520" cy="34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55732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5557320" y="381132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27040" y="279720"/>
            <a:ext cx="10058040" cy="105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4C5D5E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2704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557320" y="1989000"/>
            <a:ext cx="479052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27040" y="3811320"/>
            <a:ext cx="9817200" cy="166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728B8D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09575E5C-4BD9-AD5E-BD5A-62A035FEDAC8}"/>
              </a:ext>
            </a:extLst>
          </p:cNvPr>
          <p:cNvSpPr/>
          <p:nvPr userDrawn="1"/>
        </p:nvSpPr>
        <p:spPr>
          <a:xfrm flipV="1">
            <a:off x="0" y="6152772"/>
            <a:ext cx="12195780" cy="705228"/>
          </a:xfrm>
          <a:prstGeom prst="rect">
            <a:avLst/>
          </a:prstGeom>
          <a:solidFill>
            <a:srgbClr val="F8F6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en-US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" name="Rectangle 6" hidden="1"/>
          <p:cNvSpPr/>
          <p:nvPr/>
        </p:nvSpPr>
        <p:spPr>
          <a:xfrm>
            <a:off x="0" y="0"/>
            <a:ext cx="12191760" cy="1700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Rectangle 11" hidden="1"/>
          <p:cNvSpPr/>
          <p:nvPr/>
        </p:nvSpPr>
        <p:spPr>
          <a:xfrm>
            <a:off x="0" y="1700640"/>
            <a:ext cx="12191760" cy="44640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de-DE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Rectangle 9" hidden="1"/>
          <p:cNvSpPr/>
          <p:nvPr/>
        </p:nvSpPr>
        <p:spPr>
          <a:xfrm>
            <a:off x="11502720" y="-44280"/>
            <a:ext cx="431640" cy="64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455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en-US" sz="1800" b="0" strike="noStrike" spc="-1" dirty="0">
              <a:solidFill>
                <a:srgbClr val="698B8B"/>
              </a:solidFill>
              <a:latin typeface="Calibri"/>
            </a:endParaRPr>
          </a:p>
        </p:txBody>
      </p:sp>
      <p:sp>
        <p:nvSpPr>
          <p:cNvPr id="5" name="Slide Number Placeholder 5" hidden="1"/>
          <p:cNvSpPr/>
          <p:nvPr/>
        </p:nvSpPr>
        <p:spPr>
          <a:xfrm>
            <a:off x="11574720" y="171720"/>
            <a:ext cx="695160" cy="57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82721336-6356-46D3-BAC5-C743A99F3CD7}" type="slidenum">
              <a:rPr lang="en-US" sz="1800" b="1" strike="noStrike" spc="-1">
                <a:solidFill>
                  <a:srgbClr val="FFFFFF"/>
                </a:solidFill>
                <a:latin typeface="Calibri"/>
              </a:rPr>
              <a:t>‹Nr.›</a:t>
            </a:fld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-3780" y="0"/>
            <a:ext cx="12195780" cy="6157732"/>
          </a:xfrm>
          <a:prstGeom prst="rect">
            <a:avLst/>
          </a:prstGeom>
          <a:solidFill>
            <a:srgbClr val="F8F6F0"/>
          </a:solidFill>
          <a:ln>
            <a:noFill/>
          </a:ln>
          <a:effectLst>
            <a:outerShdw blurRad="247692" dist="25455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en-US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" name="Picture 17"/>
          <p:cNvPicPr/>
          <p:nvPr/>
        </p:nvPicPr>
        <p:blipFill>
          <a:blip r:embed="rId14"/>
          <a:stretch/>
        </p:blipFill>
        <p:spPr>
          <a:xfrm>
            <a:off x="13584960" y="620640"/>
            <a:ext cx="4897080" cy="1272600"/>
          </a:xfrm>
          <a:prstGeom prst="rect">
            <a:avLst/>
          </a:prstGeom>
          <a:ln w="0">
            <a:noFill/>
          </a:ln>
        </p:spPr>
      </p:pic>
      <p:sp>
        <p:nvSpPr>
          <p:cNvPr id="9" name="Slide Number Placeholder 5"/>
          <p:cNvSpPr/>
          <p:nvPr/>
        </p:nvSpPr>
        <p:spPr>
          <a:xfrm>
            <a:off x="11574720" y="171720"/>
            <a:ext cx="695160" cy="57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en-US" sz="1800" b="1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4C5D5E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728B8D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C5D5E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C5D5E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C5D5E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C5D5E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C5D5E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C5D5E"/>
                </a:solidFill>
                <a:latin typeface="Calibri"/>
              </a:rPr>
              <a:t>Seventh Outline Level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2E4B22F-F84C-6BE8-BC0A-CBD7EF53068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6893" y="6217223"/>
            <a:ext cx="1532883" cy="579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w-Me6EaqZ8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BE47C-8351-99B6-6AF3-A0AB53F36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el 6">
            <a:extLst>
              <a:ext uri="{FF2B5EF4-FFF2-40B4-BE49-F238E27FC236}">
                <a16:creationId xmlns:a16="http://schemas.microsoft.com/office/drawing/2014/main" id="{6686AAAB-6D49-E69B-DA96-8E95DD127A04}"/>
              </a:ext>
            </a:extLst>
          </p:cNvPr>
          <p:cNvSpPr/>
          <p:nvPr/>
        </p:nvSpPr>
        <p:spPr>
          <a:xfrm>
            <a:off x="1353874" y="2096324"/>
            <a:ext cx="9484455" cy="38832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9000"/>
              </a:lnSpc>
            </a:pPr>
            <a:r>
              <a:rPr lang="de-DE" sz="4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Betriebliches Eingliederungsmanagement (BEM)</a:t>
            </a:r>
          </a:p>
          <a:p>
            <a:pPr>
              <a:lnSpc>
                <a:spcPct val="99000"/>
              </a:lnSpc>
            </a:pPr>
            <a:br>
              <a:rPr lang="de-DE" sz="2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400" b="0" i="1" dirty="0">
                <a:solidFill>
                  <a:schemeClr val="tx2">
                    <a:lumMod val="50000"/>
                  </a:schemeClr>
                </a:solidFill>
                <a:effectLst/>
                <a:latin typeface="Roboto Thin" panose="02000000000000000000" pitchFamily="2" charset="0"/>
                <a:ea typeface="Roboto Thin" panose="02000000000000000000" pitchFamily="2" charset="0"/>
              </a:rPr>
              <a:t>Datum und Referent*in</a:t>
            </a:r>
          </a:p>
          <a:p>
            <a:pPr>
              <a:lnSpc>
                <a:spcPct val="99000"/>
              </a:lnSpc>
            </a:pPr>
            <a:endParaRPr lang="en-US" sz="4400" b="0" strike="noStrike" spc="-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6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3CF6C99-1842-D48D-B2C6-86462526CCEC}"/>
              </a:ext>
            </a:extLst>
          </p:cNvPr>
          <p:cNvSpPr/>
          <p:nvPr/>
        </p:nvSpPr>
        <p:spPr>
          <a:xfrm>
            <a:off x="0" y="1"/>
            <a:ext cx="4894730" cy="6164132"/>
          </a:xfrm>
          <a:prstGeom prst="rect">
            <a:avLst/>
          </a:prstGeom>
          <a:solidFill>
            <a:srgbClr val="5675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7A52C018-5BAD-A192-E654-7B3FF386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0"/>
            <a:ext cx="4032448" cy="1056413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CE464596-286D-5363-10F1-662C193C6559}"/>
              </a:ext>
            </a:extLst>
          </p:cNvPr>
          <p:cNvSpPr txBox="1">
            <a:spLocks/>
          </p:cNvSpPr>
          <p:nvPr/>
        </p:nvSpPr>
        <p:spPr>
          <a:xfrm>
            <a:off x="5591944" y="1196752"/>
            <a:ext cx="6192687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Grundlegendes zum Betrieblichen Eingliederungsmanagement (BEM) </a:t>
            </a:r>
          </a:p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BEM in unserem Unternehmen</a:t>
            </a:r>
          </a:p>
          <a:p>
            <a:pPr marL="914760" lvl="1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de-D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Das BEM-Team / die BEM-Verantwortlichen stellen sich vor</a:t>
            </a:r>
          </a:p>
          <a:p>
            <a:pPr marL="914760" lvl="1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de-D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Unser BEM-Verfahren</a:t>
            </a:r>
          </a:p>
          <a:p>
            <a:pPr marL="914760" lvl="1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de-D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Daten und Fakten zum BEM</a:t>
            </a:r>
          </a:p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endParaRPr lang="de-DE" b="1" spc="-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8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E481B-A919-F3A6-40FC-8BD23739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Das BEM-Team / die BEM-Verantwortlichen stellen sich vor</a:t>
            </a:r>
          </a:p>
        </p:txBody>
      </p:sp>
      <p:sp>
        <p:nvSpPr>
          <p:cNvPr id="4" name="Textfeld 9">
            <a:extLst>
              <a:ext uri="{FF2B5EF4-FFF2-40B4-BE49-F238E27FC236}">
                <a16:creationId xmlns:a16="http://schemas.microsoft.com/office/drawing/2014/main" id="{B1F51FD2-9B70-3156-E7B7-7AA420747156}"/>
              </a:ext>
            </a:extLst>
          </p:cNvPr>
          <p:cNvSpPr/>
          <p:nvPr/>
        </p:nvSpPr>
        <p:spPr>
          <a:xfrm>
            <a:off x="1153445" y="4372336"/>
            <a:ext cx="364572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800" b="0" strike="noStrik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Name: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800" b="0" strike="noStrik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E-Mail-Adresse: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800" b="0" strike="noStrik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Telefonnummer: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30C50E35-A034-DC37-1215-929DD04FB9AA}"/>
              </a:ext>
            </a:extLst>
          </p:cNvPr>
          <p:cNvSpPr/>
          <p:nvPr/>
        </p:nvSpPr>
        <p:spPr>
          <a:xfrm>
            <a:off x="6741445" y="4374792"/>
            <a:ext cx="364572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800" b="0" strike="noStrik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Name: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800" b="0" strike="noStrik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E-Mail-Adresse: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800" b="0" strike="noStrik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Telefonnummer: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B3B108-772E-BB20-1E8F-ECD29D661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445" y="2026405"/>
            <a:ext cx="2165704" cy="21657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3913C70-BDBF-9269-A81C-DDB17A2F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1445" y="2028861"/>
            <a:ext cx="2165704" cy="21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2E932-775A-ECD0-A8F7-7C29DE5C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Unser BEM-Verfahren</a:t>
            </a:r>
            <a:b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Schritt für Schritt eingliedern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84D21FC-F4B6-B903-D001-B2C5FE045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109586"/>
              </p:ext>
            </p:extLst>
          </p:nvPr>
        </p:nvGraphicFramePr>
        <p:xfrm>
          <a:off x="964602" y="1619027"/>
          <a:ext cx="10262795" cy="432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57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6CBB0-8722-47A8-6BD0-5158EF4F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Daten und Fakten zum BEM</a:t>
            </a:r>
            <a:b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Wie ist die Lage in unserem Unternehmen? </a:t>
            </a:r>
            <a:endParaRPr lang="de-DE" b="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4" name="Diagramm 18">
            <a:extLst>
              <a:ext uri="{FF2B5EF4-FFF2-40B4-BE49-F238E27FC236}">
                <a16:creationId xmlns:a16="http://schemas.microsoft.com/office/drawing/2014/main" id="{50542609-BE8E-29E2-89D8-D893CDC34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020676"/>
              </p:ext>
            </p:extLst>
          </p:nvPr>
        </p:nvGraphicFramePr>
        <p:xfrm>
          <a:off x="6128153" y="1825560"/>
          <a:ext cx="5257440" cy="4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Inhaltsplatzhalter 15">
            <a:extLst>
              <a:ext uri="{FF2B5EF4-FFF2-40B4-BE49-F238E27FC236}">
                <a16:creationId xmlns:a16="http://schemas.microsoft.com/office/drawing/2014/main" id="{87D5FE6E-D4DD-FCF4-5C97-BF924C499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294115"/>
              </p:ext>
            </p:extLst>
          </p:nvPr>
        </p:nvGraphicFramePr>
        <p:xfrm>
          <a:off x="870353" y="1825560"/>
          <a:ext cx="4856760" cy="4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544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AE0674F-7148-4B1F-6F45-E54DA3F840ED}"/>
              </a:ext>
            </a:extLst>
          </p:cNvPr>
          <p:cNvSpPr txBox="1"/>
          <p:nvPr/>
        </p:nvSpPr>
        <p:spPr>
          <a:xfrm>
            <a:off x="2861982" y="2222675"/>
            <a:ext cx="646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Herzlichen Dank!</a:t>
            </a:r>
          </a:p>
        </p:txBody>
      </p:sp>
    </p:spTree>
    <p:extLst>
      <p:ext uri="{BB962C8B-B14F-4D97-AF65-F5344CB8AC3E}">
        <p14:creationId xmlns:p14="http://schemas.microsoft.com/office/powerpoint/2010/main" val="386520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3CF6C99-1842-D48D-B2C6-86462526CCEC}"/>
              </a:ext>
            </a:extLst>
          </p:cNvPr>
          <p:cNvSpPr/>
          <p:nvPr/>
        </p:nvSpPr>
        <p:spPr>
          <a:xfrm>
            <a:off x="0" y="1"/>
            <a:ext cx="4894730" cy="6164132"/>
          </a:xfrm>
          <a:prstGeom prst="rect">
            <a:avLst/>
          </a:prstGeom>
          <a:solidFill>
            <a:srgbClr val="5675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7A52C018-5BAD-A192-E654-7B3FF386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0"/>
            <a:ext cx="4032448" cy="1056413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CE464596-286D-5363-10F1-662C193C6559}"/>
              </a:ext>
            </a:extLst>
          </p:cNvPr>
          <p:cNvSpPr txBox="1">
            <a:spLocks/>
          </p:cNvSpPr>
          <p:nvPr/>
        </p:nvSpPr>
        <p:spPr>
          <a:xfrm>
            <a:off x="5591944" y="1196752"/>
            <a:ext cx="6192687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Grundlegendes zum Betrieblichen Eingliederungsmanagement (BEM) </a:t>
            </a:r>
          </a:p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BEM in unserem Unternehmen</a:t>
            </a:r>
          </a:p>
          <a:p>
            <a:pPr marL="914760" lvl="1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de-D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Das BEM-Team / die BEM-Verantwortlichen stellen sich vor</a:t>
            </a:r>
          </a:p>
          <a:p>
            <a:pPr marL="914760" lvl="1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de-D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Unser BEM-Verfahren</a:t>
            </a:r>
          </a:p>
          <a:p>
            <a:pPr marL="914760" lvl="1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de-D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Daten und Fakten zum BEM</a:t>
            </a:r>
          </a:p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endParaRPr lang="de-DE" b="1" spc="-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3CF6C99-1842-D48D-B2C6-86462526CCEC}"/>
              </a:ext>
            </a:extLst>
          </p:cNvPr>
          <p:cNvSpPr/>
          <p:nvPr/>
        </p:nvSpPr>
        <p:spPr>
          <a:xfrm>
            <a:off x="0" y="1"/>
            <a:ext cx="4894730" cy="6164132"/>
          </a:xfrm>
          <a:prstGeom prst="rect">
            <a:avLst/>
          </a:prstGeom>
          <a:solidFill>
            <a:srgbClr val="5675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7A52C018-5BAD-A192-E654-7B3FF386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350"/>
            <a:ext cx="4032448" cy="1056413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CE464596-286D-5363-10F1-662C193C6559}"/>
              </a:ext>
            </a:extLst>
          </p:cNvPr>
          <p:cNvSpPr txBox="1">
            <a:spLocks/>
          </p:cNvSpPr>
          <p:nvPr/>
        </p:nvSpPr>
        <p:spPr>
          <a:xfrm>
            <a:off x="5591944" y="1196752"/>
            <a:ext cx="6192687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Grundlegendes zum Betrieblichen Eingliederungsmanagement (BEM) </a:t>
            </a:r>
          </a:p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de-DE" b="1" spc="-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BEM in unserem Unternehmen</a:t>
            </a:r>
          </a:p>
          <a:p>
            <a:pPr marL="914760" lvl="1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de-DE" spc="-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Das BEM-Team / die BEM-Verantwortlichen stellen sich vor</a:t>
            </a:r>
          </a:p>
          <a:p>
            <a:pPr marL="914760" lvl="1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de-DE" spc="-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Unser BEM-Verfahren</a:t>
            </a:r>
          </a:p>
          <a:p>
            <a:pPr marL="914760" lvl="1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de-DE" spc="-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Daten und Fakten zum BEM</a:t>
            </a:r>
          </a:p>
          <a:p>
            <a:pPr marL="457560" indent="-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+mj-lt"/>
              <a:buAutoNum type="arabicPeriod"/>
            </a:pPr>
            <a:endParaRPr lang="de-DE" b="1" spc="-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7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n 1" title="Was ist Betriebliches Eingliederungsmanagement? - BEM kurz erklärt">
            <a:hlinkClick r:id="" action="ppaction://media"/>
            <a:extLst>
              <a:ext uri="{FF2B5EF4-FFF2-40B4-BE49-F238E27FC236}">
                <a16:creationId xmlns:a16="http://schemas.microsoft.com/office/drawing/2014/main" id="{09A33CD2-B8DA-19AD-32E2-D3E8AA4DE1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452699"/>
            <a:ext cx="7620000" cy="43053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5D01745-34CC-55F4-76D1-912BEB70834C}"/>
              </a:ext>
            </a:extLst>
          </p:cNvPr>
          <p:cNvSpPr txBox="1">
            <a:spLocks/>
          </p:cNvSpPr>
          <p:nvPr/>
        </p:nvSpPr>
        <p:spPr>
          <a:xfrm>
            <a:off x="527039" y="279720"/>
            <a:ext cx="10806141" cy="1059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Betriebliches Eingliederungsmanagement</a:t>
            </a:r>
            <a:b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§ 167 Abs. 2 SGB IX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22161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6E064-B682-F8BE-3874-F024062E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39" y="279720"/>
            <a:ext cx="10806141" cy="1059480"/>
          </a:xfrm>
        </p:spPr>
        <p:txBody>
          <a:bodyPr/>
          <a:lstStyle/>
          <a:p>
            <a:r>
              <a:rPr lang="de-DE" sz="4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Betriebliches Eingliederungsmanagement</a:t>
            </a:r>
            <a:br>
              <a:rPr lang="de-DE" sz="4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§ 167 Abs. 2 SGB IX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9B9F7D-EE0F-A789-0D3A-483ED3E0F9C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27040" y="1989000"/>
            <a:ext cx="6271793" cy="3488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 geht um…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alle Beschäftigten, die innerhalb der letzten 12 Monate mehr als sechs Wochen ununterbrochen oder wiederholt arbeitsunfähig waren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z. B. 5-Tage-Woche &gt; 30 Arbeitstage </a:t>
            </a:r>
            <a:b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3-Tage-Woche &gt; 18 Arbeitstage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„präventives“ BEM auch vorher möglich</a:t>
            </a:r>
          </a:p>
          <a:p>
            <a:pPr lvl="1">
              <a:spcAft>
                <a:spcPts val="600"/>
              </a:spcAft>
            </a:pPr>
            <a:endParaRPr lang="de-DE" sz="16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Was ist das Ziel?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Arbeitsfähigkeit wiederherstellen, erhalten und fördern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Erhaltung des Arbeitsplatzes</a:t>
            </a:r>
          </a:p>
          <a:p>
            <a:endParaRPr lang="de-DE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Grafik 4" descr="Ein Bild, das Elektronik, Lautsprecher, Megafon enthält.&#10;&#10;Automatisch generierte Beschreibung">
            <a:extLst>
              <a:ext uri="{FF2B5EF4-FFF2-40B4-BE49-F238E27FC236}">
                <a16:creationId xmlns:a16="http://schemas.microsoft.com/office/drawing/2014/main" id="{5FC33D87-1213-7FFF-AAF3-CC4004B5C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80" y="1498295"/>
            <a:ext cx="3600000" cy="38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3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B4EF7275-9A51-1694-8333-E92825FF187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27040" y="1989000"/>
            <a:ext cx="6180353" cy="3488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Wer ist im BEM-Prozess involviert?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BEM-berechtigte Person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Arbeitgeber setzt mit Betriebs- bzw. Personalrat um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bei Menschen mit Schwerbehinderung Schwerbehindertenvertretung (SBV)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Betriebsärztin bzw. Betriebsarzt soweit erforderlich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Vertrauensperson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Rehabilitationsträger oder Integrationsamt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(Weitere Beteiligte: Führungskräfte, Fachkräfte für Arbeitssicherheit, Jugendvertretung, Externe etc.)</a:t>
            </a: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CE56655-233C-82AE-3C25-4A8C1D81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279400"/>
            <a:ext cx="10666282" cy="1060450"/>
          </a:xfrm>
        </p:spPr>
        <p:txBody>
          <a:bodyPr/>
          <a:lstStyle/>
          <a:p>
            <a:r>
              <a:rPr lang="de-DE" sz="4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Betriebliches Eingliederungsmanagement</a:t>
            </a:r>
            <a:br>
              <a:rPr lang="de-DE" sz="4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§ 167 Abs. 2 SGB IX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9C300A2-7B81-93FC-F826-39511D8C0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3332" y="2255087"/>
            <a:ext cx="3600000" cy="23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4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977B5-1EFE-C872-AACE-839AD5FB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39" y="279720"/>
            <a:ext cx="10779247" cy="1059480"/>
          </a:xfrm>
        </p:spPr>
        <p:txBody>
          <a:bodyPr/>
          <a:lstStyle/>
          <a:p>
            <a:r>
              <a:rPr lang="de-DE" sz="4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Betriebliches Eingliederungsmanagement</a:t>
            </a:r>
            <a:br>
              <a:rPr lang="de-DE" sz="4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Umsetzung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1141D7-406E-9554-A3AB-05792471017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27040" y="1989000"/>
            <a:ext cx="6481567" cy="3488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Wie ist das BEM umzusetzen?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Das BEM ist für die BEM-berechtigte Person freiwillig.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Datenschutz und Vertraulichkeit hat oberste Priorität.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Das BEM ist ein ergebnisoffener Suchprozess.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Alle Beteiligten geben Lösungsvorschläge, die auf Augenhöhe besprochen werden müssen.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 werden interne und externe Expert*innen sowie auch Institutionen wie Rehabilitationsträger und das Integrationsamt/Inklusionsamt hinzugezogen.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Für das BEM ist eine fundierte Analyse der Ausgangssituation sowie eine darauf aufbauende Maßnahmenableitung notwendig.</a:t>
            </a:r>
          </a:p>
          <a:p>
            <a:endParaRPr lang="de-DE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A88BDF8-FA00-A1A3-8B11-141FA48B2742}"/>
              </a:ext>
            </a:extLst>
          </p:cNvPr>
          <p:cNvSpPr txBox="1"/>
          <p:nvPr/>
        </p:nvSpPr>
        <p:spPr>
          <a:xfrm>
            <a:off x="527039" y="5338900"/>
            <a:ext cx="93608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2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(vgl. BAG 2 AZR 400/08, 2 AZR 198/09; BVerwG 05.06.2014 – 2 C 22/13)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46BCBE-EB83-4EDB-F86F-E012AB26C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86" y="1989000"/>
            <a:ext cx="3600000" cy="290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6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C6ED8-69F0-0BC9-3CCE-38BD1007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40" y="279720"/>
            <a:ext cx="10827656" cy="1059480"/>
          </a:xfrm>
        </p:spPr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Betriebliches Eingliederungsmanagement</a:t>
            </a:r>
            <a:b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Mögliche Maßnahmen</a:t>
            </a:r>
            <a:endParaRPr lang="de-DE" b="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CE48D-F517-73F5-1DA4-79F9D28993D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27040" y="1972863"/>
            <a:ext cx="6556871" cy="3488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8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Welche Maßnahmen kommen beispielhaft in Frage?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stufenweise Wiedereingliederung,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technische Umrüstung des Arbeitsplatzes,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Veränderungen der Arbeitsorganisation,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Veränderungen der Arbeitsumgebung,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Veränderungen der Arbeitszeitgestaltung,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Veränderung der Arbeitsinhalte,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Qualifizierungsmaßnahmen (fähigkeitsgerechte Qualifizierung/Personalentwicklung),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Maßnahmen einer alterns- und behindertengerechten Arbeitsplatzgestaltung,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Rehabilitationsmaßnahmen,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Etc.</a:t>
            </a:r>
          </a:p>
          <a:p>
            <a:endParaRPr lang="de-DE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Grafik 4" descr="Ein Bild, das Rettungsring enthält.&#10;&#10;Automatisch generierte Beschreibung">
            <a:extLst>
              <a:ext uri="{FF2B5EF4-FFF2-40B4-BE49-F238E27FC236}">
                <a16:creationId xmlns:a16="http://schemas.microsoft.com/office/drawing/2014/main" id="{9C5563A1-A1C5-1FE7-E95E-ED8A605BC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96" y="1940321"/>
            <a:ext cx="3600000" cy="297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6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467F1-86EB-5ECB-5F14-AADC6042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Ziel des BEM: Arbeitsfähigkeit</a:t>
            </a:r>
            <a:br>
              <a:rPr lang="de-DE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Die Balance zwischen Arbeitsanforderungen und der individuellen Leistungsfähigkeit</a:t>
            </a:r>
          </a:p>
        </p:txBody>
      </p:sp>
      <p:sp>
        <p:nvSpPr>
          <p:cNvPr id="5" name="Textfeld 5">
            <a:extLst>
              <a:ext uri="{FF2B5EF4-FFF2-40B4-BE49-F238E27FC236}">
                <a16:creationId xmlns:a16="http://schemas.microsoft.com/office/drawing/2014/main" id="{E94A1D0D-1FD9-5274-BB5F-FE44AB5B9828}"/>
              </a:ext>
            </a:extLst>
          </p:cNvPr>
          <p:cNvSpPr/>
          <p:nvPr/>
        </p:nvSpPr>
        <p:spPr>
          <a:xfrm>
            <a:off x="7172525" y="5745537"/>
            <a:ext cx="609372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2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Quelle: Giesert et al. 2013</a:t>
            </a:r>
            <a:endParaRPr lang="de-DE" sz="1200" b="0" strike="noStrike" spc="-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Sprechblase: rechteckig mit abgerundeten Ecken 6">
            <a:extLst>
              <a:ext uri="{FF2B5EF4-FFF2-40B4-BE49-F238E27FC236}">
                <a16:creationId xmlns:a16="http://schemas.microsoft.com/office/drawing/2014/main" id="{ADD86E24-246F-8BC5-55F6-BAABAFA7F1F9}"/>
              </a:ext>
            </a:extLst>
          </p:cNvPr>
          <p:cNvSpPr/>
          <p:nvPr/>
        </p:nvSpPr>
        <p:spPr>
          <a:xfrm>
            <a:off x="840774" y="3363744"/>
            <a:ext cx="2067840" cy="1395360"/>
          </a:xfrm>
          <a:prstGeom prst="wedgeRoundRectCallout">
            <a:avLst>
              <a:gd name="adj1" fmla="val 76848"/>
              <a:gd name="adj2" fmla="val 16797"/>
              <a:gd name="adj3" fmla="val 16667"/>
            </a:avLst>
          </a:prstGeom>
          <a:solidFill>
            <a:srgbClr val="EAEAEA"/>
          </a:solidFill>
          <a:ln w="9525">
            <a:solidFill>
              <a:srgbClr val="EAEAE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4240" tIns="42120" rIns="84240" bIns="4212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Arbeitsanfor-derungen ändern sich stetig!</a:t>
            </a:r>
          </a:p>
        </p:txBody>
      </p:sp>
      <p:sp>
        <p:nvSpPr>
          <p:cNvPr id="7" name="Sprechblase: rechteckig mit abgerundeten Ecken 7">
            <a:extLst>
              <a:ext uri="{FF2B5EF4-FFF2-40B4-BE49-F238E27FC236}">
                <a16:creationId xmlns:a16="http://schemas.microsoft.com/office/drawing/2014/main" id="{02B7FB24-7EC8-DF86-BB86-61CCE855DF5C}"/>
              </a:ext>
            </a:extLst>
          </p:cNvPr>
          <p:cNvSpPr/>
          <p:nvPr/>
        </p:nvSpPr>
        <p:spPr>
          <a:xfrm>
            <a:off x="9283385" y="3363744"/>
            <a:ext cx="1872000" cy="1395360"/>
          </a:xfrm>
          <a:prstGeom prst="wedgeRoundRectCallout">
            <a:avLst>
              <a:gd name="adj1" fmla="val -73650"/>
              <a:gd name="adj2" fmla="val 14688"/>
              <a:gd name="adj3" fmla="val 16667"/>
            </a:avLst>
          </a:prstGeom>
          <a:solidFill>
            <a:srgbClr val="EAEAEA"/>
          </a:solidFill>
          <a:ln w="9525">
            <a:solidFill>
              <a:srgbClr val="EAEAE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4240" tIns="42120" rIns="84240" bIns="4212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Menschen tun das auch!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544D888-10BC-A9F3-6FB9-1A0A89733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6903" y="1940885"/>
            <a:ext cx="6238193" cy="37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87015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BEMpsy Color Spectrum 1">
      <a:dk1>
        <a:srgbClr val="4C5D5E"/>
      </a:dk1>
      <a:lt1>
        <a:srgbClr val="FFFFFF"/>
      </a:lt1>
      <a:dk2>
        <a:srgbClr val="698B8B"/>
      </a:dk2>
      <a:lt2>
        <a:srgbClr val="F1FAFA"/>
      </a:lt2>
      <a:accent1>
        <a:srgbClr val="8BC857"/>
      </a:accent1>
      <a:accent2>
        <a:srgbClr val="75CBB9"/>
      </a:accent2>
      <a:accent3>
        <a:srgbClr val="B6E886"/>
      </a:accent3>
      <a:accent4>
        <a:srgbClr val="98002F"/>
      </a:accent4>
      <a:accent5>
        <a:srgbClr val="528A02"/>
      </a:accent5>
      <a:accent6>
        <a:srgbClr val="333333"/>
      </a:accent6>
      <a:hlink>
        <a:srgbClr val="98002F"/>
      </a:hlink>
      <a:folHlink>
        <a:srgbClr val="CC33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8B8B"/>
      </a:dk2>
      <a:lt2>
        <a:srgbClr val="F1FAFA"/>
      </a:lt2>
      <a:accent1>
        <a:srgbClr val="8BC857"/>
      </a:accent1>
      <a:accent2>
        <a:srgbClr val="75CBB9"/>
      </a:accent2>
      <a:accent3>
        <a:srgbClr val="B6E886"/>
      </a:accent3>
      <a:accent4>
        <a:srgbClr val="98002F"/>
      </a:accent4>
      <a:accent5>
        <a:srgbClr val="528A02"/>
      </a:accent5>
      <a:accent6>
        <a:srgbClr val="333333"/>
      </a:accent6>
      <a:hlink>
        <a:srgbClr val="98002F"/>
      </a:hlink>
      <a:folHlink>
        <a:srgbClr val="CC33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487</Words>
  <Application>Microsoft Office PowerPoint</Application>
  <PresentationFormat>Breitbild</PresentationFormat>
  <Paragraphs>85</Paragraphs>
  <Slides>14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Roboto</vt:lpstr>
      <vt:lpstr>Roboto Thin</vt:lpstr>
      <vt:lpstr>Symbol</vt:lpstr>
      <vt:lpstr>Wingdings</vt:lpstr>
      <vt:lpstr>Rückblick</vt:lpstr>
      <vt:lpstr>PowerPoint-Präsentation</vt:lpstr>
      <vt:lpstr>Agenda </vt:lpstr>
      <vt:lpstr>Agenda </vt:lpstr>
      <vt:lpstr>PowerPoint-Präsentation</vt:lpstr>
      <vt:lpstr>Betriebliches Eingliederungsmanagement § 167 Abs. 2 SGB IX</vt:lpstr>
      <vt:lpstr>Betriebliches Eingliederungsmanagement § 167 Abs. 2 SGB IX</vt:lpstr>
      <vt:lpstr>Betriebliches Eingliederungsmanagement Umsetzung</vt:lpstr>
      <vt:lpstr>Betriebliches Eingliederungsmanagement Mögliche Maßnahmen</vt:lpstr>
      <vt:lpstr>Ziel des BEM: Arbeitsfähigkeit Die Balance zwischen Arbeitsanforderungen und der individuellen Leistungsfähigkeit</vt:lpstr>
      <vt:lpstr>Agenda </vt:lpstr>
      <vt:lpstr>Das BEM-Team / die BEM-Verantwortlichen stellen sich vor</vt:lpstr>
      <vt:lpstr>Unser BEM-Verfahren Schritt für Schritt eingliedern</vt:lpstr>
      <vt:lpstr>Daten und Fakten zum BEM Wie ist die Lage in unserem Unternehmen?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 User</dc:creator>
  <dc:description/>
  <cp:lastModifiedBy>Jannis Schläger</cp:lastModifiedBy>
  <cp:revision>63</cp:revision>
  <dcterms:created xsi:type="dcterms:W3CDTF">2021-05-03T12:42:53Z</dcterms:created>
  <dcterms:modified xsi:type="dcterms:W3CDTF">2024-08-09T09:17:18Z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0x010100E09C337A5E1A29459C9D3596C59843BD</vt:lpwstr>
  </property>
  <property fmtid="{D5CDD505-2E9C-101B-9397-08002B2CF9AE}" pid="3" name="MediaServiceImageTags">
    <vt:lpwstr/>
  </property>
  <property fmtid="{D5CDD505-2E9C-101B-9397-08002B2CF9AE}" pid="4" name="Notes">
    <vt:i4>1</vt:i4>
  </property>
  <property fmtid="{D5CDD505-2E9C-101B-9397-08002B2CF9AE}" pid="5" name="PresentationFormat">
    <vt:lpwstr>Breitbild</vt:lpwstr>
  </property>
  <property fmtid="{D5CDD505-2E9C-101B-9397-08002B2CF9AE}" pid="6" name="Slides">
    <vt:i4>14</vt:i4>
  </property>
</Properties>
</file>