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7"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54" userDrawn="1">
          <p15:clr>
            <a:srgbClr val="A4A3A4"/>
          </p15:clr>
        </p15:guide>
        <p15:guide id="3" pos="41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CB9"/>
    <a:srgbClr val="4666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88227"/>
  </p:normalViewPr>
  <p:slideViewPr>
    <p:cSldViewPr snapToGrid="0" snapToObjects="1">
      <p:cViewPr>
        <p:scale>
          <a:sx n="97" d="100"/>
          <a:sy n="97" d="100"/>
        </p:scale>
        <p:origin x="387" y="36"/>
      </p:cViewPr>
      <p:guideLst>
        <p:guide orient="horz" pos="2160"/>
        <p:guide pos="2054"/>
        <p:guide pos="41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FE36E-5411-6C41-B538-EA9116DAAF86}" type="datetimeFigureOut">
              <a:rPr lang="de-DE" smtClean="0"/>
              <a:t>28.09.2022</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D4A40-0F2B-404A-BF7C-28A65BEDA9B0}" type="slidenum">
              <a:rPr lang="de-DE" smtClean="0"/>
              <a:t>‹Nr.›</a:t>
            </a:fld>
            <a:endParaRPr lang="de-DE"/>
          </a:p>
        </p:txBody>
      </p:sp>
    </p:spTree>
    <p:extLst>
      <p:ext uri="{BB962C8B-B14F-4D97-AF65-F5344CB8AC3E}">
        <p14:creationId xmlns:p14="http://schemas.microsoft.com/office/powerpoint/2010/main" val="415257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37D4A40-0F2B-404A-BF7C-28A65BEDA9B0}" type="slidenum">
              <a:rPr lang="de-DE" smtClean="0"/>
              <a:t>1</a:t>
            </a:fld>
            <a:endParaRPr lang="de-DE"/>
          </a:p>
        </p:txBody>
      </p:sp>
    </p:spTree>
    <p:extLst>
      <p:ext uri="{BB962C8B-B14F-4D97-AF65-F5344CB8AC3E}">
        <p14:creationId xmlns:p14="http://schemas.microsoft.com/office/powerpoint/2010/main" val="398863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noun-email-4619798.svg</a:t>
            </a:r>
          </a:p>
        </p:txBody>
      </p:sp>
      <p:sp>
        <p:nvSpPr>
          <p:cNvPr id="4" name="Foliennummernplatzhalter 3"/>
          <p:cNvSpPr>
            <a:spLocks noGrp="1"/>
          </p:cNvSpPr>
          <p:nvPr>
            <p:ph type="sldNum" sz="quarter" idx="5"/>
          </p:nvPr>
        </p:nvSpPr>
        <p:spPr/>
        <p:txBody>
          <a:bodyPr/>
          <a:lstStyle/>
          <a:p>
            <a:fld id="{637D4A40-0F2B-404A-BF7C-28A65BEDA9B0}" type="slidenum">
              <a:rPr lang="de-DE" smtClean="0"/>
              <a:t>2</a:t>
            </a:fld>
            <a:endParaRPr lang="de-DE"/>
          </a:p>
        </p:txBody>
      </p:sp>
    </p:spTree>
    <p:extLst>
      <p:ext uri="{BB962C8B-B14F-4D97-AF65-F5344CB8AC3E}">
        <p14:creationId xmlns:p14="http://schemas.microsoft.com/office/powerpoint/2010/main" val="193641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dirty="0"/>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D9AF29F0-27E6-CB40-862E-E24883784505}" type="datetimeFigureOut">
              <a:rPr lang="de-DE" smtClean="0"/>
              <a:t>28.09.2022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143516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9AF29F0-27E6-CB40-862E-E24883784505}" type="datetimeFigureOut">
              <a:rPr lang="de-DE" smtClean="0"/>
              <a:t>28.09.2022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177018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9AF29F0-27E6-CB40-862E-E24883784505}" type="datetimeFigureOut">
              <a:rPr lang="de-DE" smtClean="0"/>
              <a:t>28.09.2022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427251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9AF29F0-27E6-CB40-862E-E24883784505}" type="datetimeFigureOut">
              <a:rPr lang="de-DE" smtClean="0"/>
              <a:t>28.09.2022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25557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9AF29F0-27E6-CB40-862E-E24883784505}" type="datetimeFigureOut">
              <a:rPr lang="de-DE" smtClean="0"/>
              <a:t>28.09.2022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275801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9AF29F0-27E6-CB40-862E-E24883784505}" type="datetimeFigureOut">
              <a:rPr lang="de-DE" smtClean="0"/>
              <a:t>28.09.2022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121977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9AF29F0-27E6-CB40-862E-E24883784505}" type="datetimeFigureOut">
              <a:rPr lang="de-DE" smtClean="0"/>
              <a:t>28.09.2022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42200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D9AF29F0-27E6-CB40-862E-E24883784505}" type="datetimeFigureOut">
              <a:rPr lang="de-DE" smtClean="0"/>
              <a:t>28.09.2022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412519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F29F0-27E6-CB40-862E-E24883784505}" type="datetimeFigureOut">
              <a:rPr lang="de-DE" smtClean="0"/>
              <a:t>28.09.2022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223335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9AF29F0-27E6-CB40-862E-E24883784505}" type="datetimeFigureOut">
              <a:rPr lang="de-DE" smtClean="0"/>
              <a:t>28.09.2022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370245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9AF29F0-27E6-CB40-862E-E24883784505}" type="datetimeFigureOut">
              <a:rPr lang="de-DE" smtClean="0"/>
              <a:t>28.09.2022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3651114-42FE-B248-89B9-B5A5D9A58A70}" type="slidenum">
              <a:rPr lang="de-DE" smtClean="0"/>
              <a:t>‹Nr.›</a:t>
            </a:fld>
            <a:endParaRPr lang="de-DE"/>
          </a:p>
        </p:txBody>
      </p:sp>
    </p:spTree>
    <p:extLst>
      <p:ext uri="{BB962C8B-B14F-4D97-AF65-F5344CB8AC3E}">
        <p14:creationId xmlns:p14="http://schemas.microsoft.com/office/powerpoint/2010/main" val="416666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F29F0-27E6-CB40-862E-E24883784505}" type="datetimeFigureOut">
              <a:rPr lang="de-DE" smtClean="0"/>
              <a:t>28.09.2022</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51114-42FE-B248-89B9-B5A5D9A58A70}" type="slidenum">
              <a:rPr lang="de-DE" smtClean="0"/>
              <a:t>‹Nr.›</a:t>
            </a:fld>
            <a:endParaRPr lang="de-DE"/>
          </a:p>
        </p:txBody>
      </p:sp>
    </p:spTree>
    <p:extLst>
      <p:ext uri="{BB962C8B-B14F-4D97-AF65-F5344CB8AC3E}">
        <p14:creationId xmlns:p14="http://schemas.microsoft.com/office/powerpoint/2010/main" val="2570215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gesetze-im-internet.de/sgb_9_2018/__167.html"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4ACB9">
            <a:alpha val="0"/>
          </a:srgbClr>
        </a:solidFill>
        <a:effectLst/>
      </p:bgPr>
    </p:bg>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FCA1528F-219F-BA40-9A35-9898C133F6D6}"/>
              </a:ext>
            </a:extLst>
          </p:cNvPr>
          <p:cNvSpPr/>
          <p:nvPr/>
        </p:nvSpPr>
        <p:spPr>
          <a:xfrm>
            <a:off x="0" y="0"/>
            <a:ext cx="6608763" cy="6858000"/>
          </a:xfrm>
          <a:prstGeom prst="rect">
            <a:avLst/>
          </a:prstGeom>
          <a:pattFill prst="pct5">
            <a:fgClr>
              <a:srgbClr val="74ACB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a:extLst>
              <a:ext uri="{FF2B5EF4-FFF2-40B4-BE49-F238E27FC236}">
                <a16:creationId xmlns:a16="http://schemas.microsoft.com/office/drawing/2014/main" id="{2521EC96-BEC6-4D45-9064-4908366E8A18}"/>
              </a:ext>
            </a:extLst>
          </p:cNvPr>
          <p:cNvSpPr>
            <a:spLocks noGrp="1"/>
          </p:cNvSpPr>
          <p:nvPr>
            <p:ph type="subTitle" idx="1"/>
          </p:nvPr>
        </p:nvSpPr>
        <p:spPr>
          <a:xfrm>
            <a:off x="3487559" y="549795"/>
            <a:ext cx="2978327" cy="5598677"/>
          </a:xfrm>
          <a:solidFill>
            <a:schemeClr val="bg1"/>
          </a:solidFill>
        </p:spPr>
        <p:txBody>
          <a:bodyPr>
            <a:noAutofit/>
          </a:bodyPr>
          <a:lstStyle/>
          <a:p>
            <a:pPr algn="l">
              <a:lnSpc>
                <a:spcPct val="150000"/>
              </a:lnSpc>
            </a:pPr>
            <a:r>
              <a:rPr lang="de-DE" sz="1050" dirty="0">
                <a:latin typeface="Roboto" panose="02000000000000000000" pitchFamily="2" charset="0"/>
                <a:ea typeface="Roboto" panose="02000000000000000000" pitchFamily="2" charset="0"/>
              </a:rPr>
              <a:t>Bei Leistungen zur Teilhabe oder Anspruch auf begleitende Hilfen im Arbeitsleben, können Rehabilitationsträger (Rentenversicherer, Unfallversicherer: Arbeitsunfall, Krankenkassen, Bundesagentur für Arbeit) hinzugezogen werden. </a:t>
            </a:r>
          </a:p>
          <a:p>
            <a:pPr algn="l">
              <a:lnSpc>
                <a:spcPct val="150000"/>
              </a:lnSpc>
            </a:pPr>
            <a:r>
              <a:rPr lang="de-DE" sz="1050" dirty="0">
                <a:latin typeface="Roboto" panose="02000000000000000000" pitchFamily="2" charset="0"/>
                <a:ea typeface="Roboto" panose="02000000000000000000" pitchFamily="2" charset="0"/>
              </a:rPr>
              <a:t>Bei schwerbehinderten Beschäftigten kann es sinnvoll sein, das Integrationsamt und ggf. die Schwerbehindertenvertretung (SBV) hinzuzuziehen.</a:t>
            </a:r>
          </a:p>
          <a:p>
            <a:pPr algn="l">
              <a:lnSpc>
                <a:spcPct val="150000"/>
              </a:lnSpc>
            </a:pPr>
            <a:r>
              <a:rPr lang="de-DE" sz="1050" dirty="0">
                <a:latin typeface="Roboto" panose="02000000000000000000" pitchFamily="2" charset="0"/>
                <a:ea typeface="Roboto" panose="02000000000000000000" pitchFamily="2" charset="0"/>
              </a:rPr>
              <a:t>Mögliche weitere Beteiligte im BEM sind Führungskräfte, Fachkräfte für Arbeitssicherheit, Jugendvertretung, externe BEM-Beauftragte, o.ä.</a:t>
            </a:r>
          </a:p>
          <a:p>
            <a:pPr algn="l">
              <a:lnSpc>
                <a:spcPct val="150000"/>
              </a:lnSpc>
            </a:pPr>
            <a:r>
              <a:rPr lang="de-DE" sz="1050" dirty="0">
                <a:latin typeface="Roboto" panose="02000000000000000000" pitchFamily="2" charset="0"/>
                <a:ea typeface="Roboto" panose="02000000000000000000" pitchFamily="2" charset="0"/>
              </a:rPr>
              <a:t>Der Schutz der persönlichen Daten der betroffenen Person genießt höchste Priorität, daher steht die Verpflichtung zum Datenschutz an oberster Stelle. Alle Beteiligten unterliegen der Schweigepflicht und können nur durch die BEM-berechtigte Person davon entbunden werden. </a:t>
            </a:r>
          </a:p>
        </p:txBody>
      </p:sp>
      <p:pic>
        <p:nvPicPr>
          <p:cNvPr id="12" name="Grafik 11">
            <a:extLst>
              <a:ext uri="{FF2B5EF4-FFF2-40B4-BE49-F238E27FC236}">
                <a16:creationId xmlns:a16="http://schemas.microsoft.com/office/drawing/2014/main" id="{C24A3F9D-B1C4-3641-B2B5-8AE2A336A7B4}"/>
              </a:ext>
            </a:extLst>
          </p:cNvPr>
          <p:cNvPicPr>
            <a:picLocks noChangeAspect="1"/>
          </p:cNvPicPr>
          <p:nvPr/>
        </p:nvPicPr>
        <p:blipFill>
          <a:blip r:embed="rId3"/>
          <a:stretch>
            <a:fillRect/>
          </a:stretch>
        </p:blipFill>
        <p:spPr>
          <a:xfrm rot="5400000">
            <a:off x="4859717" y="1841680"/>
            <a:ext cx="6800504" cy="3204000"/>
          </a:xfrm>
          <a:prstGeom prst="rect">
            <a:avLst/>
          </a:prstGeom>
        </p:spPr>
      </p:pic>
      <p:sp>
        <p:nvSpPr>
          <p:cNvPr id="2" name="Titel 1">
            <a:extLst>
              <a:ext uri="{FF2B5EF4-FFF2-40B4-BE49-F238E27FC236}">
                <a16:creationId xmlns:a16="http://schemas.microsoft.com/office/drawing/2014/main" id="{4CDCCD52-CB5D-884B-8506-3CEEDF350FC5}"/>
              </a:ext>
            </a:extLst>
          </p:cNvPr>
          <p:cNvSpPr>
            <a:spLocks noGrp="1"/>
          </p:cNvSpPr>
          <p:nvPr>
            <p:ph type="ctrTitle"/>
          </p:nvPr>
        </p:nvSpPr>
        <p:spPr>
          <a:xfrm>
            <a:off x="6874798" y="2840538"/>
            <a:ext cx="2770342" cy="3080727"/>
          </a:xfrm>
        </p:spPr>
        <p:txBody>
          <a:bodyPr>
            <a:normAutofit fontScale="90000"/>
          </a:bodyPr>
          <a:lstStyle/>
          <a:p>
            <a:pPr algn="l">
              <a:lnSpc>
                <a:spcPct val="150000"/>
              </a:lnSpc>
            </a:pPr>
            <a:br>
              <a:rPr lang="de-DE" sz="4800" b="1" dirty="0">
                <a:latin typeface="Roboto" panose="02000000000000000000" pitchFamily="2" charset="0"/>
                <a:ea typeface="Roboto" panose="02000000000000000000" pitchFamily="2" charset="0"/>
              </a:rPr>
            </a:br>
            <a:br>
              <a:rPr lang="de-DE" sz="4800" b="1" dirty="0">
                <a:latin typeface="Roboto" panose="02000000000000000000" pitchFamily="2" charset="0"/>
                <a:ea typeface="Roboto" panose="02000000000000000000" pitchFamily="2" charset="0"/>
              </a:rPr>
            </a:br>
            <a:br>
              <a:rPr lang="de-DE" sz="4800" b="1" dirty="0">
                <a:latin typeface="Roboto" panose="02000000000000000000" pitchFamily="2" charset="0"/>
                <a:ea typeface="Roboto" panose="02000000000000000000" pitchFamily="2" charset="0"/>
              </a:rPr>
            </a:br>
            <a:br>
              <a:rPr lang="de-DE" sz="4800" b="1" dirty="0">
                <a:latin typeface="Roboto" panose="02000000000000000000" pitchFamily="2" charset="0"/>
                <a:ea typeface="Roboto" panose="02000000000000000000" pitchFamily="2" charset="0"/>
              </a:rPr>
            </a:br>
            <a:br>
              <a:rPr lang="de-DE" sz="4800" b="1" dirty="0">
                <a:latin typeface="Roboto" panose="02000000000000000000" pitchFamily="2" charset="0"/>
                <a:ea typeface="Roboto" panose="02000000000000000000" pitchFamily="2" charset="0"/>
              </a:rPr>
            </a:br>
            <a:r>
              <a:rPr lang="de-DE" sz="4000" b="1" dirty="0">
                <a:solidFill>
                  <a:schemeClr val="bg1"/>
                </a:solidFill>
                <a:latin typeface="Roboto" panose="02000000000000000000" pitchFamily="2" charset="0"/>
                <a:ea typeface="Roboto" panose="02000000000000000000" pitchFamily="2" charset="0"/>
              </a:rPr>
              <a:t>BEM</a:t>
            </a:r>
            <a:br>
              <a:rPr lang="de-DE" b="1" dirty="0">
                <a:latin typeface="Roboto" panose="02000000000000000000" pitchFamily="2" charset="0"/>
                <a:ea typeface="Roboto" panose="02000000000000000000" pitchFamily="2" charset="0"/>
              </a:rPr>
            </a:br>
            <a:r>
              <a:rPr lang="de-DE" sz="1800" dirty="0">
                <a:solidFill>
                  <a:schemeClr val="bg1"/>
                </a:solidFill>
                <a:latin typeface="Roboto Medium" panose="02000000000000000000" pitchFamily="2" charset="0"/>
                <a:ea typeface="Roboto Medium" panose="02000000000000000000" pitchFamily="2" charset="0"/>
              </a:rPr>
              <a:t>Betriebliches Eingliederungsmanagement </a:t>
            </a:r>
            <a:br>
              <a:rPr lang="de-DE" sz="1400" dirty="0">
                <a:solidFill>
                  <a:schemeClr val="bg1"/>
                </a:solidFill>
                <a:latin typeface="Roboto" panose="02000000000000000000" pitchFamily="2" charset="0"/>
                <a:ea typeface="Roboto" panose="02000000000000000000" pitchFamily="2" charset="0"/>
              </a:rPr>
            </a:br>
            <a:br>
              <a:rPr lang="de-DE" sz="1400" dirty="0">
                <a:solidFill>
                  <a:schemeClr val="bg1"/>
                </a:solidFill>
                <a:latin typeface="Roboto" panose="02000000000000000000" pitchFamily="2" charset="0"/>
                <a:ea typeface="Roboto" panose="02000000000000000000" pitchFamily="2" charset="0"/>
              </a:rPr>
            </a:br>
            <a:r>
              <a:rPr lang="de-DE" sz="1600" i="1" dirty="0">
                <a:solidFill>
                  <a:schemeClr val="bg1"/>
                </a:solidFill>
                <a:latin typeface="Roboto" panose="02000000000000000000" pitchFamily="2" charset="0"/>
                <a:ea typeface="Roboto" panose="02000000000000000000" pitchFamily="2" charset="0"/>
              </a:rPr>
              <a:t>Für </a:t>
            </a:r>
            <a:r>
              <a:rPr lang="de-DE" sz="1600" i="1" dirty="0">
                <a:solidFill>
                  <a:srgbClr val="FF0000"/>
                </a:solidFill>
                <a:latin typeface="Roboto" panose="02000000000000000000" pitchFamily="2" charset="0"/>
                <a:ea typeface="Roboto" panose="02000000000000000000" pitchFamily="2" charset="0"/>
              </a:rPr>
              <a:t>(Unternehmensname) </a:t>
            </a:r>
            <a:br>
              <a:rPr lang="de-DE" sz="1600" i="1" dirty="0">
                <a:solidFill>
                  <a:srgbClr val="FF0000"/>
                </a:solidFill>
                <a:latin typeface="Roboto" panose="02000000000000000000" pitchFamily="2" charset="0"/>
                <a:ea typeface="Roboto" panose="02000000000000000000" pitchFamily="2" charset="0"/>
              </a:rPr>
            </a:br>
            <a:r>
              <a:rPr lang="de-DE" sz="1600" i="1" dirty="0">
                <a:solidFill>
                  <a:schemeClr val="bg1"/>
                </a:solidFill>
                <a:latin typeface="Roboto" panose="02000000000000000000" pitchFamily="2" charset="0"/>
                <a:ea typeface="Roboto" panose="02000000000000000000" pitchFamily="2" charset="0"/>
              </a:rPr>
              <a:t>eine Selbstverständlichkeit, </a:t>
            </a:r>
            <a:br>
              <a:rPr lang="de-DE" sz="1600" i="1" dirty="0">
                <a:solidFill>
                  <a:schemeClr val="bg1"/>
                </a:solidFill>
                <a:latin typeface="Roboto" panose="02000000000000000000" pitchFamily="2" charset="0"/>
                <a:ea typeface="Roboto" panose="02000000000000000000" pitchFamily="2" charset="0"/>
              </a:rPr>
            </a:br>
            <a:r>
              <a:rPr lang="de-DE" sz="1600" i="1" dirty="0">
                <a:solidFill>
                  <a:schemeClr val="bg1"/>
                </a:solidFill>
                <a:latin typeface="Roboto" panose="02000000000000000000" pitchFamily="2" charset="0"/>
                <a:ea typeface="Roboto" panose="02000000000000000000" pitchFamily="2" charset="0"/>
              </a:rPr>
              <a:t>für </a:t>
            </a:r>
            <a:r>
              <a:rPr lang="de-DE" sz="1600" i="1" dirty="0">
                <a:solidFill>
                  <a:srgbClr val="FF0000"/>
                </a:solidFill>
                <a:latin typeface="Roboto" panose="02000000000000000000" pitchFamily="2" charset="0"/>
                <a:ea typeface="Roboto" panose="02000000000000000000" pitchFamily="2" charset="0"/>
              </a:rPr>
              <a:t>(Dich/Sie) </a:t>
            </a:r>
            <a:r>
              <a:rPr lang="de-DE" sz="1600" i="1" dirty="0">
                <a:solidFill>
                  <a:schemeClr val="bg1"/>
                </a:solidFill>
                <a:latin typeface="Roboto" panose="02000000000000000000" pitchFamily="2" charset="0"/>
                <a:ea typeface="Roboto" panose="02000000000000000000" pitchFamily="2" charset="0"/>
              </a:rPr>
              <a:t>eine Chance.</a:t>
            </a:r>
            <a:endParaRPr lang="de-DE" sz="1600" i="1" dirty="0">
              <a:latin typeface="Roboto" panose="02000000000000000000" pitchFamily="2" charset="0"/>
              <a:ea typeface="Roboto" panose="02000000000000000000" pitchFamily="2" charset="0"/>
            </a:endParaRPr>
          </a:p>
        </p:txBody>
      </p:sp>
      <p:grpSp>
        <p:nvGrpSpPr>
          <p:cNvPr id="19" name="Gruppieren 18">
            <a:extLst>
              <a:ext uri="{FF2B5EF4-FFF2-40B4-BE49-F238E27FC236}">
                <a16:creationId xmlns:a16="http://schemas.microsoft.com/office/drawing/2014/main" id="{D54D5EA8-F411-6740-9B6B-091116E3E99A}"/>
              </a:ext>
            </a:extLst>
          </p:cNvPr>
          <p:cNvGrpSpPr/>
          <p:nvPr/>
        </p:nvGrpSpPr>
        <p:grpSpPr>
          <a:xfrm>
            <a:off x="195556" y="2292985"/>
            <a:ext cx="2973598" cy="975078"/>
            <a:chOff x="216787" y="1517687"/>
            <a:chExt cx="2973598" cy="975078"/>
          </a:xfrm>
        </p:grpSpPr>
        <p:pic>
          <p:nvPicPr>
            <p:cNvPr id="7" name="Grafik 6">
              <a:extLst>
                <a:ext uri="{FF2B5EF4-FFF2-40B4-BE49-F238E27FC236}">
                  <a16:creationId xmlns:a16="http://schemas.microsoft.com/office/drawing/2014/main" id="{9A3E112B-5962-A247-BDB5-7F2CDB7CD04B}"/>
                </a:ext>
              </a:extLst>
            </p:cNvPr>
            <p:cNvPicPr>
              <a:picLocks noChangeAspect="1"/>
            </p:cNvPicPr>
            <p:nvPr/>
          </p:nvPicPr>
          <p:blipFill>
            <a:blip r:embed="rId4"/>
            <a:stretch>
              <a:fillRect/>
            </a:stretch>
          </p:blipFill>
          <p:spPr>
            <a:xfrm>
              <a:off x="216787" y="1517687"/>
              <a:ext cx="975078" cy="975078"/>
            </a:xfrm>
            <a:prstGeom prst="rect">
              <a:avLst/>
            </a:prstGeom>
            <a:ln w="47625">
              <a:noFill/>
            </a:ln>
            <a:effectLst>
              <a:outerShdw blurRad="84588" dist="50800" dir="2100000" sx="97000" sy="97000" algn="ctr" rotWithShape="0">
                <a:srgbClr val="466670">
                  <a:alpha val="43137"/>
                </a:srgbClr>
              </a:outerShdw>
            </a:effectLst>
          </p:spPr>
        </p:pic>
        <p:sp>
          <p:nvSpPr>
            <p:cNvPr id="11" name="Textfeld 10">
              <a:extLst>
                <a:ext uri="{FF2B5EF4-FFF2-40B4-BE49-F238E27FC236}">
                  <a16:creationId xmlns:a16="http://schemas.microsoft.com/office/drawing/2014/main" id="{4C964D68-3CAA-2A40-9165-0BE861A79C1E}"/>
                </a:ext>
              </a:extLst>
            </p:cNvPr>
            <p:cNvSpPr txBox="1"/>
            <p:nvPr/>
          </p:nvSpPr>
          <p:spPr>
            <a:xfrm>
              <a:off x="1267445" y="1658977"/>
              <a:ext cx="1922940" cy="738664"/>
            </a:xfrm>
            <a:prstGeom prst="rect">
              <a:avLst/>
            </a:prstGeom>
            <a:solidFill>
              <a:schemeClr val="bg1"/>
            </a:solidFill>
          </p:spPr>
          <p:txBody>
            <a:bodyPr wrap="square" rtlCol="0">
              <a:spAutoFit/>
            </a:bodyPr>
            <a:lstStyle/>
            <a:p>
              <a:r>
                <a:rPr lang="de-DE" sz="1400" dirty="0">
                  <a:latin typeface="Roboto" panose="02000000000000000000" pitchFamily="2" charset="0"/>
                  <a:ea typeface="Roboto" panose="02000000000000000000" pitchFamily="2" charset="0"/>
                </a:rPr>
                <a:t>Annemarie </a:t>
              </a:r>
            </a:p>
            <a:p>
              <a:r>
                <a:rPr lang="de-DE" sz="1400" dirty="0">
                  <a:latin typeface="Roboto" panose="02000000000000000000" pitchFamily="2" charset="0"/>
                  <a:ea typeface="Roboto" panose="02000000000000000000" pitchFamily="2" charset="0"/>
                </a:rPr>
                <a:t>Müller</a:t>
              </a:r>
            </a:p>
            <a:p>
              <a:pPr>
                <a:lnSpc>
                  <a:spcPct val="150000"/>
                </a:lnSpc>
              </a:pPr>
              <a:r>
                <a:rPr lang="de-DE" sz="1050" i="1" dirty="0">
                  <a:latin typeface="Roboto" panose="02000000000000000000" pitchFamily="2" charset="0"/>
                  <a:ea typeface="Roboto" panose="02000000000000000000" pitchFamily="2" charset="0"/>
                </a:rPr>
                <a:t>Schwerbehindertenvertretung</a:t>
              </a:r>
            </a:p>
          </p:txBody>
        </p:sp>
      </p:grpSp>
      <p:grpSp>
        <p:nvGrpSpPr>
          <p:cNvPr id="21" name="Gruppieren 20">
            <a:extLst>
              <a:ext uri="{FF2B5EF4-FFF2-40B4-BE49-F238E27FC236}">
                <a16:creationId xmlns:a16="http://schemas.microsoft.com/office/drawing/2014/main" id="{7C4B0AC9-3EE8-3B41-994C-2E926718705F}"/>
              </a:ext>
            </a:extLst>
          </p:cNvPr>
          <p:cNvGrpSpPr/>
          <p:nvPr/>
        </p:nvGrpSpPr>
        <p:grpSpPr>
          <a:xfrm>
            <a:off x="205265" y="441177"/>
            <a:ext cx="3133075" cy="1461242"/>
            <a:chOff x="114900" y="43428"/>
            <a:chExt cx="3133075" cy="1461242"/>
          </a:xfrm>
        </p:grpSpPr>
        <p:sp>
          <p:nvSpPr>
            <p:cNvPr id="20" name="Abgerundete rechteckige Legende 19">
              <a:extLst>
                <a:ext uri="{FF2B5EF4-FFF2-40B4-BE49-F238E27FC236}">
                  <a16:creationId xmlns:a16="http://schemas.microsoft.com/office/drawing/2014/main" id="{9DB05E31-858C-884E-BDEF-8C3893F473CB}"/>
                </a:ext>
              </a:extLst>
            </p:cNvPr>
            <p:cNvSpPr/>
            <p:nvPr/>
          </p:nvSpPr>
          <p:spPr>
            <a:xfrm>
              <a:off x="114900" y="43428"/>
              <a:ext cx="2978327" cy="1307070"/>
            </a:xfrm>
            <a:prstGeom prst="wedgeRoundRectCallout">
              <a:avLst/>
            </a:prstGeom>
            <a:solidFill>
              <a:srgbClr val="74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1D053C6F-37E2-E44C-AE3C-0D8640564345}"/>
                </a:ext>
              </a:extLst>
            </p:cNvPr>
            <p:cNvSpPr txBox="1"/>
            <p:nvPr/>
          </p:nvSpPr>
          <p:spPr>
            <a:xfrm>
              <a:off x="269648" y="73509"/>
              <a:ext cx="2978327" cy="1431161"/>
            </a:xfrm>
            <a:prstGeom prst="rect">
              <a:avLst/>
            </a:prstGeom>
            <a:noFill/>
            <a:effectLst>
              <a:outerShdw blurRad="76200" dist="50800" dir="2100000" sx="96518" sy="96518" algn="ctr" rotWithShape="0">
                <a:srgbClr val="000000">
                  <a:alpha val="42654"/>
                </a:srgbClr>
              </a:outerShdw>
            </a:effectLst>
          </p:spPr>
          <p:txBody>
            <a:bodyPr wrap="square" rtlCol="0">
              <a:spAutoFit/>
            </a:bodyPr>
            <a:lstStyle/>
            <a:p>
              <a:pPr>
                <a:lnSpc>
                  <a:spcPct val="150000"/>
                </a:lnSpc>
              </a:pPr>
              <a:r>
                <a:rPr lang="de-DE" dirty="0">
                  <a:solidFill>
                    <a:schemeClr val="bg1"/>
                  </a:solidFill>
                  <a:latin typeface="Roboto" panose="02000000000000000000" pitchFamily="2" charset="0"/>
                  <a:ea typeface="Roboto" panose="02000000000000000000" pitchFamily="2" charset="0"/>
                </a:rPr>
                <a:t>Wi</a:t>
              </a:r>
              <a:r>
                <a:rPr lang="de-DE" sz="1400" dirty="0">
                  <a:solidFill>
                    <a:schemeClr val="bg1"/>
                  </a:solidFill>
                  <a:latin typeface="Roboto Medium" panose="02000000000000000000" pitchFamily="2" charset="0"/>
                  <a:ea typeface="Roboto Medium" panose="02000000000000000000" pitchFamily="2" charset="0"/>
                </a:rPr>
                <a:t>r begleiten und unterstützen </a:t>
              </a:r>
              <a:r>
                <a:rPr lang="de-DE" sz="1400" dirty="0">
                  <a:solidFill>
                    <a:srgbClr val="FF0000"/>
                  </a:solidFill>
                  <a:latin typeface="Roboto Medium" panose="02000000000000000000" pitchFamily="2" charset="0"/>
                  <a:ea typeface="Roboto Medium" panose="02000000000000000000" pitchFamily="2" charset="0"/>
                </a:rPr>
                <a:t>(dich/ Sie) </a:t>
              </a:r>
              <a:r>
                <a:rPr lang="de-DE" sz="1400" dirty="0">
                  <a:solidFill>
                    <a:schemeClr val="bg1"/>
                  </a:solidFill>
                  <a:latin typeface="Roboto Medium" panose="02000000000000000000" pitchFamily="2" charset="0"/>
                  <a:ea typeface="Roboto Medium" panose="02000000000000000000" pitchFamily="2" charset="0"/>
                </a:rPr>
                <a:t>individuell und ergebnisoffen. </a:t>
              </a:r>
            </a:p>
            <a:p>
              <a:endParaRPr lang="de-DE" dirty="0"/>
            </a:p>
          </p:txBody>
        </p:sp>
      </p:grpSp>
      <p:grpSp>
        <p:nvGrpSpPr>
          <p:cNvPr id="17" name="Gruppieren 16">
            <a:extLst>
              <a:ext uri="{FF2B5EF4-FFF2-40B4-BE49-F238E27FC236}">
                <a16:creationId xmlns:a16="http://schemas.microsoft.com/office/drawing/2014/main" id="{D4843463-D396-C74E-97E5-6BD0E14772B2}"/>
              </a:ext>
            </a:extLst>
          </p:cNvPr>
          <p:cNvGrpSpPr/>
          <p:nvPr/>
        </p:nvGrpSpPr>
        <p:grpSpPr>
          <a:xfrm>
            <a:off x="216787" y="3741417"/>
            <a:ext cx="2973598" cy="975078"/>
            <a:chOff x="216787" y="2941461"/>
            <a:chExt cx="2973598" cy="975078"/>
          </a:xfrm>
        </p:grpSpPr>
        <p:pic>
          <p:nvPicPr>
            <p:cNvPr id="8" name="Grafik 7">
              <a:extLst>
                <a:ext uri="{FF2B5EF4-FFF2-40B4-BE49-F238E27FC236}">
                  <a16:creationId xmlns:a16="http://schemas.microsoft.com/office/drawing/2014/main" id="{2A76A411-A917-9C4F-A049-24DC77E551FD}"/>
                </a:ext>
              </a:extLst>
            </p:cNvPr>
            <p:cNvPicPr>
              <a:picLocks noChangeAspect="1"/>
            </p:cNvPicPr>
            <p:nvPr/>
          </p:nvPicPr>
          <p:blipFill>
            <a:blip r:embed="rId5"/>
            <a:stretch>
              <a:fillRect/>
            </a:stretch>
          </p:blipFill>
          <p:spPr>
            <a:xfrm>
              <a:off x="216787" y="2941461"/>
              <a:ext cx="975078" cy="975078"/>
            </a:xfrm>
            <a:prstGeom prst="rect">
              <a:avLst/>
            </a:prstGeom>
            <a:effectLst>
              <a:outerShdw blurRad="76200" dist="50800" dir="2100000" sx="98000" sy="98000" algn="ctr" rotWithShape="0">
                <a:srgbClr val="466670">
                  <a:alpha val="43000"/>
                </a:srgbClr>
              </a:outerShdw>
            </a:effectLst>
          </p:spPr>
        </p:pic>
        <p:sp>
          <p:nvSpPr>
            <p:cNvPr id="23" name="Textfeld 22">
              <a:extLst>
                <a:ext uri="{FF2B5EF4-FFF2-40B4-BE49-F238E27FC236}">
                  <a16:creationId xmlns:a16="http://schemas.microsoft.com/office/drawing/2014/main" id="{11E9C2E5-283C-8C4B-8E3C-1223EFD426C3}"/>
                </a:ext>
              </a:extLst>
            </p:cNvPr>
            <p:cNvSpPr txBox="1"/>
            <p:nvPr/>
          </p:nvSpPr>
          <p:spPr>
            <a:xfrm>
              <a:off x="1267445" y="3107949"/>
              <a:ext cx="1922940" cy="738664"/>
            </a:xfrm>
            <a:prstGeom prst="rect">
              <a:avLst/>
            </a:prstGeom>
            <a:solidFill>
              <a:schemeClr val="bg1"/>
            </a:solidFill>
          </p:spPr>
          <p:txBody>
            <a:bodyPr wrap="square" rtlCol="0">
              <a:spAutoFit/>
            </a:bodyPr>
            <a:lstStyle/>
            <a:p>
              <a:r>
                <a:rPr lang="de-DE" sz="1400" dirty="0">
                  <a:latin typeface="Roboto" panose="02000000000000000000" pitchFamily="2" charset="0"/>
                  <a:ea typeface="Roboto" panose="02000000000000000000" pitchFamily="2" charset="0"/>
                </a:rPr>
                <a:t>Penelope</a:t>
              </a:r>
            </a:p>
            <a:p>
              <a:r>
                <a:rPr lang="de-DE" sz="1400" dirty="0" err="1">
                  <a:latin typeface="Roboto" panose="02000000000000000000" pitchFamily="2" charset="0"/>
                  <a:ea typeface="Roboto" panose="02000000000000000000" pitchFamily="2" charset="0"/>
                </a:rPr>
                <a:t>Konstantinidou</a:t>
              </a:r>
              <a:endParaRPr lang="de-DE" sz="1400" dirty="0">
                <a:latin typeface="Roboto" panose="02000000000000000000" pitchFamily="2" charset="0"/>
                <a:ea typeface="Roboto" panose="02000000000000000000" pitchFamily="2" charset="0"/>
              </a:endParaRPr>
            </a:p>
            <a:p>
              <a:pPr>
                <a:lnSpc>
                  <a:spcPct val="150000"/>
                </a:lnSpc>
              </a:pPr>
              <a:r>
                <a:rPr lang="de-DE" sz="1050" i="1" dirty="0">
                  <a:latin typeface="Roboto" panose="02000000000000000000" pitchFamily="2" charset="0"/>
                  <a:ea typeface="Roboto" panose="02000000000000000000" pitchFamily="2" charset="0"/>
                </a:rPr>
                <a:t>BEM-Beauftragte</a:t>
              </a:r>
            </a:p>
          </p:txBody>
        </p:sp>
      </p:grpSp>
      <p:grpSp>
        <p:nvGrpSpPr>
          <p:cNvPr id="16" name="Gruppieren 15">
            <a:extLst>
              <a:ext uri="{FF2B5EF4-FFF2-40B4-BE49-F238E27FC236}">
                <a16:creationId xmlns:a16="http://schemas.microsoft.com/office/drawing/2014/main" id="{73AD027D-6B0E-B14A-80B9-8E03AF865D8D}"/>
              </a:ext>
            </a:extLst>
          </p:cNvPr>
          <p:cNvGrpSpPr/>
          <p:nvPr/>
        </p:nvGrpSpPr>
        <p:grpSpPr>
          <a:xfrm>
            <a:off x="195556" y="5173394"/>
            <a:ext cx="2994829" cy="975078"/>
            <a:chOff x="195556" y="4455939"/>
            <a:chExt cx="2994829" cy="975078"/>
          </a:xfrm>
        </p:grpSpPr>
        <p:pic>
          <p:nvPicPr>
            <p:cNvPr id="10" name="Grafik 9">
              <a:extLst>
                <a:ext uri="{FF2B5EF4-FFF2-40B4-BE49-F238E27FC236}">
                  <a16:creationId xmlns:a16="http://schemas.microsoft.com/office/drawing/2014/main" id="{DC67EE2A-26CE-4545-B213-0C6E53D4E323}"/>
                </a:ext>
              </a:extLst>
            </p:cNvPr>
            <p:cNvPicPr>
              <a:picLocks noChangeAspect="1"/>
            </p:cNvPicPr>
            <p:nvPr/>
          </p:nvPicPr>
          <p:blipFill>
            <a:blip r:embed="rId6"/>
            <a:stretch>
              <a:fillRect/>
            </a:stretch>
          </p:blipFill>
          <p:spPr>
            <a:xfrm>
              <a:off x="195556" y="4455939"/>
              <a:ext cx="975078" cy="975078"/>
            </a:xfrm>
            <a:prstGeom prst="rect">
              <a:avLst/>
            </a:prstGeom>
            <a:effectLst>
              <a:outerShdw blurRad="76200" dist="50800" dir="2100000" sx="97000" sy="97000" algn="ctr" rotWithShape="0">
                <a:srgbClr val="466670">
                  <a:alpha val="43000"/>
                </a:srgbClr>
              </a:outerShdw>
            </a:effectLst>
          </p:spPr>
        </p:pic>
        <p:sp>
          <p:nvSpPr>
            <p:cNvPr id="24" name="Textfeld 23">
              <a:extLst>
                <a:ext uri="{FF2B5EF4-FFF2-40B4-BE49-F238E27FC236}">
                  <a16:creationId xmlns:a16="http://schemas.microsoft.com/office/drawing/2014/main" id="{31E78061-2046-B744-B244-56583B359A22}"/>
                </a:ext>
              </a:extLst>
            </p:cNvPr>
            <p:cNvSpPr txBox="1"/>
            <p:nvPr/>
          </p:nvSpPr>
          <p:spPr>
            <a:xfrm>
              <a:off x="1267445" y="4735907"/>
              <a:ext cx="1922940" cy="523220"/>
            </a:xfrm>
            <a:prstGeom prst="rect">
              <a:avLst/>
            </a:prstGeom>
            <a:solidFill>
              <a:schemeClr val="bg1"/>
            </a:solidFill>
          </p:spPr>
          <p:txBody>
            <a:bodyPr wrap="square" rtlCol="0">
              <a:spAutoFit/>
            </a:bodyPr>
            <a:lstStyle/>
            <a:p>
              <a:r>
                <a:rPr lang="de-DE" sz="1400" dirty="0">
                  <a:latin typeface="Roboto" panose="02000000000000000000" pitchFamily="2" charset="0"/>
                  <a:ea typeface="Roboto" panose="02000000000000000000" pitchFamily="2" charset="0"/>
                </a:rPr>
                <a:t>Kofi Amadis</a:t>
              </a:r>
            </a:p>
            <a:p>
              <a:pPr>
                <a:lnSpc>
                  <a:spcPct val="150000"/>
                </a:lnSpc>
              </a:pPr>
              <a:r>
                <a:rPr lang="de-DE" sz="1050" i="1" dirty="0">
                  <a:latin typeface="Roboto" panose="02000000000000000000" pitchFamily="2" charset="0"/>
                  <a:ea typeface="Roboto" panose="02000000000000000000" pitchFamily="2" charset="0"/>
                </a:rPr>
                <a:t>Fallmanager</a:t>
              </a:r>
            </a:p>
          </p:txBody>
        </p:sp>
      </p:grpSp>
      <p:sp>
        <p:nvSpPr>
          <p:cNvPr id="4" name="Textfeld 3">
            <a:extLst>
              <a:ext uri="{FF2B5EF4-FFF2-40B4-BE49-F238E27FC236}">
                <a16:creationId xmlns:a16="http://schemas.microsoft.com/office/drawing/2014/main" id="{92EA2919-60B9-F738-DA2A-5534E46D592E}"/>
              </a:ext>
            </a:extLst>
          </p:cNvPr>
          <p:cNvSpPr txBox="1"/>
          <p:nvPr/>
        </p:nvSpPr>
        <p:spPr>
          <a:xfrm rot="1725906">
            <a:off x="1966450" y="2701965"/>
            <a:ext cx="5619135" cy="1107996"/>
          </a:xfrm>
          <a:prstGeom prst="rect">
            <a:avLst/>
          </a:prstGeom>
          <a:noFill/>
        </p:spPr>
        <p:txBody>
          <a:bodyPr wrap="square" rtlCol="0">
            <a:spAutoFit/>
          </a:bodyPr>
          <a:lstStyle/>
          <a:p>
            <a:r>
              <a:rPr lang="de-DE" sz="6600" dirty="0">
                <a:solidFill>
                  <a:schemeClr val="bg2">
                    <a:lumMod val="75000"/>
                  </a:schemeClr>
                </a:solidFill>
              </a:rPr>
              <a:t>Arbeitsentwurf</a:t>
            </a:r>
          </a:p>
        </p:txBody>
      </p:sp>
    </p:spTree>
    <p:extLst>
      <p:ext uri="{BB962C8B-B14F-4D97-AF65-F5344CB8AC3E}">
        <p14:creationId xmlns:p14="http://schemas.microsoft.com/office/powerpoint/2010/main" val="361368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74ACB9"/>
          </a:fgClr>
          <a:bgClr>
            <a:schemeClr val="bg1"/>
          </a:bgClr>
        </a:patt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521EC96-BEC6-4D45-9064-4908366E8A18}"/>
              </a:ext>
            </a:extLst>
          </p:cNvPr>
          <p:cNvSpPr>
            <a:spLocks noGrp="1"/>
          </p:cNvSpPr>
          <p:nvPr>
            <p:ph type="subTitle" idx="1"/>
          </p:nvPr>
        </p:nvSpPr>
        <p:spPr>
          <a:xfrm>
            <a:off x="367530" y="1030265"/>
            <a:ext cx="2627654" cy="4346533"/>
          </a:xfrm>
          <a:solidFill>
            <a:schemeClr val="bg1"/>
          </a:solidFill>
        </p:spPr>
        <p:txBody>
          <a:bodyPr>
            <a:normAutofit/>
          </a:bodyPr>
          <a:lstStyle/>
          <a:p>
            <a:pPr algn="l">
              <a:lnSpc>
                <a:spcPct val="150000"/>
              </a:lnSpc>
            </a:pPr>
            <a:r>
              <a:rPr lang="de-DE" sz="1050" dirty="0">
                <a:solidFill>
                  <a:srgbClr val="FF0000"/>
                </a:solidFill>
                <a:latin typeface="Roboto" panose="02000000000000000000" pitchFamily="2" charset="0"/>
                <a:ea typeface="Roboto" panose="02000000000000000000" pitchFamily="2" charset="0"/>
              </a:rPr>
              <a:t>(Individualisierte Ansprache, z.B. Liebe Mitarbeitende)</a:t>
            </a:r>
            <a:r>
              <a:rPr lang="de-DE" sz="1050" dirty="0">
                <a:latin typeface="Roboto" panose="02000000000000000000" pitchFamily="2" charset="0"/>
                <a:ea typeface="Roboto" panose="02000000000000000000" pitchFamily="2" charset="0"/>
              </a:rPr>
              <a:t>,</a:t>
            </a:r>
          </a:p>
          <a:p>
            <a:pPr algn="l">
              <a:lnSpc>
                <a:spcPct val="150000"/>
              </a:lnSpc>
            </a:pPr>
            <a:r>
              <a:rPr lang="de-DE" sz="1050" dirty="0">
                <a:solidFill>
                  <a:srgbClr val="FF0000"/>
                </a:solidFill>
                <a:latin typeface="Roboto" panose="02000000000000000000" pitchFamily="2" charset="0"/>
                <a:ea typeface="Roboto" panose="02000000000000000000" pitchFamily="2" charset="0"/>
              </a:rPr>
              <a:t>(Deine/ Ihre) </a:t>
            </a:r>
            <a:r>
              <a:rPr lang="de-DE" sz="1050" dirty="0">
                <a:latin typeface="Roboto" panose="02000000000000000000" pitchFamily="2" charset="0"/>
                <a:ea typeface="Roboto" panose="02000000000000000000" pitchFamily="2" charset="0"/>
              </a:rPr>
              <a:t>Gesundheit ist uns wichtig. Deshalb setzt sich </a:t>
            </a:r>
            <a:r>
              <a:rPr lang="de-DE" sz="1050" dirty="0">
                <a:solidFill>
                  <a:srgbClr val="FF0000"/>
                </a:solidFill>
                <a:latin typeface="Roboto" panose="02000000000000000000" pitchFamily="2" charset="0"/>
                <a:ea typeface="Roboto" panose="02000000000000000000" pitchFamily="2" charset="0"/>
              </a:rPr>
              <a:t>(Unternehmensname) </a:t>
            </a:r>
            <a:r>
              <a:rPr lang="de-DE" sz="1050" dirty="0">
                <a:latin typeface="Roboto" panose="02000000000000000000" pitchFamily="2" charset="0"/>
                <a:ea typeface="Roboto" panose="02000000000000000000" pitchFamily="2" charset="0"/>
              </a:rPr>
              <a:t>für </a:t>
            </a:r>
            <a:r>
              <a:rPr lang="de-DE" sz="1050" dirty="0">
                <a:solidFill>
                  <a:srgbClr val="FF0000"/>
                </a:solidFill>
                <a:latin typeface="Roboto" panose="02000000000000000000" pitchFamily="2" charset="0"/>
                <a:ea typeface="Roboto" panose="02000000000000000000" pitchFamily="2" charset="0"/>
              </a:rPr>
              <a:t>(Dein/ Ihr) </a:t>
            </a:r>
            <a:r>
              <a:rPr lang="de-DE" sz="1050" dirty="0">
                <a:latin typeface="Roboto" panose="02000000000000000000" pitchFamily="2" charset="0"/>
                <a:ea typeface="Roboto" panose="02000000000000000000" pitchFamily="2" charset="0"/>
              </a:rPr>
              <a:t>Wohlbefinden ein. Nichtdestotrotz kann ein Unfall, eine Erkrankung oder ein plötzlicher Schicksalsschlag jeden von uns treffen. </a:t>
            </a:r>
          </a:p>
          <a:p>
            <a:pPr algn="l">
              <a:lnSpc>
                <a:spcPct val="150000"/>
              </a:lnSpc>
            </a:pPr>
            <a:r>
              <a:rPr lang="de-DE" sz="1050" dirty="0">
                <a:latin typeface="Roboto" panose="02000000000000000000" pitchFamily="2" charset="0"/>
                <a:ea typeface="Roboto" panose="02000000000000000000" pitchFamily="2" charset="0"/>
              </a:rPr>
              <a:t>Im Folgenden werden häufig gestellte Fragen zum Thema BEM beantwortet. Sollten Sie weitere Fragen haben, melden Sie sich bitte bei uns.</a:t>
            </a:r>
          </a:p>
          <a:p>
            <a:pPr algn="l">
              <a:lnSpc>
                <a:spcPct val="150000"/>
              </a:lnSpc>
            </a:pPr>
            <a:r>
              <a:rPr lang="de-DE" sz="1050" dirty="0">
                <a:solidFill>
                  <a:srgbClr val="FF0000"/>
                </a:solidFill>
                <a:latin typeface="Roboto" panose="02000000000000000000" pitchFamily="2" charset="0"/>
                <a:ea typeface="Roboto" panose="02000000000000000000" pitchFamily="2" charset="0"/>
              </a:rPr>
              <a:t>(Ihre Geschäftsführung und Ihre BEM-Beauftragte/ BEM Team)</a:t>
            </a:r>
          </a:p>
          <a:p>
            <a:pPr algn="l">
              <a:lnSpc>
                <a:spcPct val="150000"/>
              </a:lnSpc>
            </a:pPr>
            <a:endParaRPr lang="de-DE" sz="1050" dirty="0">
              <a:latin typeface="Roboto" panose="02000000000000000000" pitchFamily="2" charset="0"/>
              <a:ea typeface="Roboto" panose="02000000000000000000" pitchFamily="2" charset="0"/>
            </a:endParaRPr>
          </a:p>
        </p:txBody>
      </p:sp>
      <p:grpSp>
        <p:nvGrpSpPr>
          <p:cNvPr id="38" name="Gruppieren 37">
            <a:extLst>
              <a:ext uri="{FF2B5EF4-FFF2-40B4-BE49-F238E27FC236}">
                <a16:creationId xmlns:a16="http://schemas.microsoft.com/office/drawing/2014/main" id="{B076C757-0E8E-674E-AAA3-5C93B46639B9}"/>
              </a:ext>
            </a:extLst>
          </p:cNvPr>
          <p:cNvGrpSpPr/>
          <p:nvPr/>
        </p:nvGrpSpPr>
        <p:grpSpPr>
          <a:xfrm>
            <a:off x="3404659" y="230219"/>
            <a:ext cx="3096681" cy="6365478"/>
            <a:chOff x="6675328" y="230219"/>
            <a:chExt cx="3096681" cy="6365478"/>
          </a:xfrm>
        </p:grpSpPr>
        <p:sp>
          <p:nvSpPr>
            <p:cNvPr id="5" name="Untertitel 2">
              <a:extLst>
                <a:ext uri="{FF2B5EF4-FFF2-40B4-BE49-F238E27FC236}">
                  <a16:creationId xmlns:a16="http://schemas.microsoft.com/office/drawing/2014/main" id="{38212293-6CBD-1048-87E1-74C18968D537}"/>
                </a:ext>
              </a:extLst>
            </p:cNvPr>
            <p:cNvSpPr txBox="1">
              <a:spLocks/>
            </p:cNvSpPr>
            <p:nvPr/>
          </p:nvSpPr>
          <p:spPr>
            <a:xfrm>
              <a:off x="6680652" y="633338"/>
              <a:ext cx="3089495" cy="596235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de-DE" sz="1050" dirty="0">
                  <a:latin typeface="Roboto" panose="02000000000000000000" pitchFamily="2" charset="0"/>
                  <a:ea typeface="Roboto" panose="02000000000000000000" pitchFamily="2" charset="0"/>
                </a:rPr>
                <a:t>Das </a:t>
              </a:r>
              <a:r>
                <a:rPr lang="de-DE" sz="1050" i="1" dirty="0">
                  <a:latin typeface="Roboto" panose="02000000000000000000" pitchFamily="2" charset="0"/>
                  <a:ea typeface="Roboto" panose="02000000000000000000" pitchFamily="2" charset="0"/>
                </a:rPr>
                <a:t>Betriebliche Eingliederungsmanagement</a:t>
              </a:r>
              <a:r>
                <a:rPr lang="de-DE" sz="1050" dirty="0">
                  <a:latin typeface="Roboto" panose="02000000000000000000" pitchFamily="2" charset="0"/>
                  <a:ea typeface="Roboto" panose="02000000000000000000" pitchFamily="2" charset="0"/>
                </a:rPr>
                <a:t> (BEM) richtet sich an Mitarbeitende, die innerhalb eines Jahres länger als sechs Wochen, wiederholt oder zusammen-hängend, arbeitsunfähig waren. </a:t>
              </a:r>
            </a:p>
            <a:p>
              <a:pPr algn="l">
                <a:lnSpc>
                  <a:spcPct val="150000"/>
                </a:lnSpc>
              </a:pPr>
              <a:endParaRPr lang="de-DE" sz="1050" dirty="0">
                <a:latin typeface="Roboto" panose="02000000000000000000" pitchFamily="2" charset="0"/>
                <a:ea typeface="Roboto" panose="02000000000000000000" pitchFamily="2" charset="0"/>
              </a:endParaRPr>
            </a:p>
            <a:p>
              <a:pPr algn="l">
                <a:lnSpc>
                  <a:spcPct val="150000"/>
                </a:lnSpc>
              </a:pPr>
              <a:endParaRPr lang="de-DE" sz="1050" dirty="0">
                <a:latin typeface="Roboto" panose="02000000000000000000" pitchFamily="2" charset="0"/>
                <a:ea typeface="Roboto" panose="02000000000000000000" pitchFamily="2" charset="0"/>
              </a:endParaRPr>
            </a:p>
            <a:p>
              <a:pPr algn="l">
                <a:lnSpc>
                  <a:spcPct val="150000"/>
                </a:lnSpc>
              </a:pPr>
              <a:r>
                <a:rPr lang="de-DE" sz="1050" dirty="0">
                  <a:latin typeface="Roboto" panose="02000000000000000000" pitchFamily="2" charset="0"/>
                  <a:ea typeface="Roboto" panose="02000000000000000000" pitchFamily="2" charset="0"/>
                </a:rPr>
                <a:t>Das Ziel vom BEM ist,</a:t>
              </a:r>
              <a:r>
                <a:rPr lang="de-DE" sz="1050" dirty="0">
                  <a:solidFill>
                    <a:srgbClr val="FF0000"/>
                  </a:solidFill>
                  <a:latin typeface="Roboto" panose="02000000000000000000" pitchFamily="2" charset="0"/>
                  <a:ea typeface="Roboto" panose="02000000000000000000" pitchFamily="2" charset="0"/>
                </a:rPr>
                <a:t> (deine/ Ihre) </a:t>
              </a:r>
              <a:r>
                <a:rPr lang="de-DE" sz="1050" dirty="0">
                  <a:latin typeface="Roboto" panose="02000000000000000000" pitchFamily="2" charset="0"/>
                  <a:ea typeface="Roboto" panose="02000000000000000000" pitchFamily="2" charset="0"/>
                </a:rPr>
                <a:t>Arbeitsfähigkeit wiederherzustellen, zu erhalten bzw. zu fördern, sowie </a:t>
              </a:r>
              <a:r>
                <a:rPr lang="de-DE" sz="1050" dirty="0">
                  <a:solidFill>
                    <a:srgbClr val="FF0000"/>
                  </a:solidFill>
                  <a:latin typeface="Roboto" panose="02000000000000000000" pitchFamily="2" charset="0"/>
                  <a:ea typeface="Roboto" panose="02000000000000000000" pitchFamily="2" charset="0"/>
                </a:rPr>
                <a:t>(deinen/Ihren) </a:t>
              </a:r>
              <a:r>
                <a:rPr lang="de-DE" sz="1050" dirty="0">
                  <a:latin typeface="Roboto Medium" panose="02000000000000000000" pitchFamily="2" charset="0"/>
                  <a:ea typeface="Roboto Medium" panose="02000000000000000000" pitchFamily="2" charset="0"/>
                </a:rPr>
                <a:t>Arbeitsplatz zu erhalten</a:t>
              </a:r>
              <a:r>
                <a:rPr lang="de-DE" sz="1050" dirty="0">
                  <a:latin typeface="Roboto" panose="02000000000000000000" pitchFamily="2" charset="0"/>
                  <a:ea typeface="Roboto" panose="02000000000000000000" pitchFamily="2" charset="0"/>
                </a:rPr>
                <a:t>.</a:t>
              </a:r>
            </a:p>
            <a:p>
              <a:pPr algn="l">
                <a:lnSpc>
                  <a:spcPct val="150000"/>
                </a:lnSpc>
              </a:pPr>
              <a:endParaRPr lang="de-DE" sz="1050" dirty="0">
                <a:latin typeface="Roboto" panose="02000000000000000000" pitchFamily="2" charset="0"/>
                <a:ea typeface="Roboto" panose="02000000000000000000" pitchFamily="2" charset="0"/>
              </a:endParaRPr>
            </a:p>
            <a:p>
              <a:pPr algn="l">
                <a:lnSpc>
                  <a:spcPct val="150000"/>
                </a:lnSpc>
              </a:pPr>
              <a:endParaRPr lang="de-DE" sz="1050" dirty="0">
                <a:latin typeface="Roboto" panose="02000000000000000000" pitchFamily="2" charset="0"/>
                <a:ea typeface="Roboto" panose="02000000000000000000" pitchFamily="2" charset="0"/>
              </a:endParaRPr>
            </a:p>
            <a:p>
              <a:pPr algn="l">
                <a:lnSpc>
                  <a:spcPct val="150000"/>
                </a:lnSpc>
              </a:pPr>
              <a:r>
                <a:rPr lang="de-DE" sz="1050" dirty="0">
                  <a:latin typeface="Roboto" panose="02000000000000000000" pitchFamily="2" charset="0"/>
                  <a:ea typeface="Roboto" panose="02000000000000000000" pitchFamily="2" charset="0"/>
                </a:rPr>
                <a:t>Arbeitgeber müssen Ihren Mitarbeitenden ein BEM anbieten (</a:t>
              </a:r>
              <a:r>
                <a:rPr lang="de-DE" sz="1050" u="sng" dirty="0">
                  <a:latin typeface="Roboto" panose="02000000000000000000" pitchFamily="2" charset="0"/>
                  <a:ea typeface="Roboto" panose="02000000000000000000" pitchFamily="2" charset="0"/>
                  <a:hlinkClick r:id="rId3"/>
                </a:rPr>
                <a:t>§ 167 Abs. 2 SGB IX</a:t>
              </a:r>
              <a:r>
                <a:rPr lang="de-DE" sz="1050" dirty="0">
                  <a:latin typeface="Roboto" panose="02000000000000000000" pitchFamily="2" charset="0"/>
                  <a:ea typeface="Roboto" panose="02000000000000000000" pitchFamily="2" charset="0"/>
                </a:rPr>
                <a:t>). Für </a:t>
              </a:r>
              <a:r>
                <a:rPr lang="de-DE" sz="1050" dirty="0">
                  <a:solidFill>
                    <a:srgbClr val="FF0000"/>
                  </a:solidFill>
                  <a:latin typeface="Roboto" panose="02000000000000000000" pitchFamily="2" charset="0"/>
                  <a:ea typeface="Roboto" panose="02000000000000000000" pitchFamily="2" charset="0"/>
                </a:rPr>
                <a:t>(dich/ Sie) </a:t>
              </a:r>
              <a:r>
                <a:rPr lang="de-DE" sz="1050" dirty="0">
                  <a:latin typeface="Roboto" panose="02000000000000000000" pitchFamily="2" charset="0"/>
                  <a:ea typeface="Roboto" panose="02000000000000000000" pitchFamily="2" charset="0"/>
                </a:rPr>
                <a:t>ist die </a:t>
              </a:r>
              <a:r>
                <a:rPr lang="de-DE" sz="1050" dirty="0">
                  <a:latin typeface="Roboto Medium" panose="02000000000000000000" pitchFamily="2" charset="0"/>
                  <a:ea typeface="Roboto Medium" panose="02000000000000000000" pitchFamily="2" charset="0"/>
                </a:rPr>
                <a:t>Teilnahme am BEM freiwillig</a:t>
              </a:r>
              <a:r>
                <a:rPr lang="de-DE" sz="1050" dirty="0">
                  <a:latin typeface="Roboto" panose="02000000000000000000" pitchFamily="2" charset="0"/>
                  <a:ea typeface="Roboto" panose="02000000000000000000" pitchFamily="2" charset="0"/>
                </a:rPr>
                <a:t>. </a:t>
              </a:r>
              <a:r>
                <a:rPr lang="de-DE" sz="1050" dirty="0">
                  <a:solidFill>
                    <a:srgbClr val="FF0000"/>
                  </a:solidFill>
                  <a:latin typeface="Roboto" panose="02000000000000000000" pitchFamily="2" charset="0"/>
                  <a:ea typeface="Roboto" panose="02000000000000000000" pitchFamily="2" charset="0"/>
                </a:rPr>
                <a:t>(Deine/ Ihre) </a:t>
              </a:r>
              <a:r>
                <a:rPr lang="de-DE" sz="1050" dirty="0">
                  <a:latin typeface="Roboto" panose="02000000000000000000" pitchFamily="2" charset="0"/>
                  <a:ea typeface="Roboto" panose="02000000000000000000" pitchFamily="2" charset="0"/>
                </a:rPr>
                <a:t>Zustimmung kann jederzeit zurückgezogen werden. </a:t>
              </a:r>
            </a:p>
            <a:p>
              <a:pPr algn="l">
                <a:lnSpc>
                  <a:spcPct val="150000"/>
                </a:lnSpc>
              </a:pPr>
              <a:endParaRPr lang="de-DE" sz="1050" dirty="0">
                <a:latin typeface="Roboto" panose="02000000000000000000" pitchFamily="2" charset="0"/>
                <a:ea typeface="Roboto" panose="02000000000000000000" pitchFamily="2" charset="0"/>
              </a:endParaRPr>
            </a:p>
            <a:p>
              <a:pPr algn="l">
                <a:lnSpc>
                  <a:spcPct val="150000"/>
                </a:lnSpc>
              </a:pPr>
              <a:r>
                <a:rPr lang="de-DE" sz="1050" dirty="0">
                  <a:latin typeface="Roboto" panose="02000000000000000000" pitchFamily="2" charset="0"/>
                  <a:ea typeface="Roboto" panose="02000000000000000000" pitchFamily="2" charset="0"/>
                </a:rPr>
                <a:t>Mehr Infos auf </a:t>
              </a:r>
              <a:r>
                <a:rPr lang="de-DE" sz="1050" dirty="0" err="1">
                  <a:latin typeface="Roboto" panose="02000000000000000000" pitchFamily="2" charset="0"/>
                  <a:ea typeface="Roboto" panose="02000000000000000000" pitchFamily="2" charset="0"/>
                </a:rPr>
                <a:t>BEMpsy.de</a:t>
              </a:r>
              <a:endParaRPr lang="de-DE" sz="1050" dirty="0">
                <a:latin typeface="Roboto" panose="02000000000000000000" pitchFamily="2" charset="0"/>
                <a:ea typeface="Roboto" panose="02000000000000000000" pitchFamily="2" charset="0"/>
              </a:endParaRPr>
            </a:p>
          </p:txBody>
        </p:sp>
        <p:pic>
          <p:nvPicPr>
            <p:cNvPr id="9" name="Grafik 8">
              <a:extLst>
                <a:ext uri="{FF2B5EF4-FFF2-40B4-BE49-F238E27FC236}">
                  <a16:creationId xmlns:a16="http://schemas.microsoft.com/office/drawing/2014/main" id="{9300D108-4FE7-0543-8D93-FD454CBE3A46}"/>
                </a:ext>
              </a:extLst>
            </p:cNvPr>
            <p:cNvPicPr>
              <a:picLocks noChangeAspect="1"/>
            </p:cNvPicPr>
            <p:nvPr/>
          </p:nvPicPr>
          <p:blipFill>
            <a:blip r:embed="rId4"/>
            <a:stretch>
              <a:fillRect/>
            </a:stretch>
          </p:blipFill>
          <p:spPr>
            <a:xfrm>
              <a:off x="9043458" y="5989666"/>
              <a:ext cx="511721" cy="518367"/>
            </a:xfrm>
            <a:prstGeom prst="rect">
              <a:avLst/>
            </a:prstGeom>
            <a:solidFill>
              <a:srgbClr val="74ACB9"/>
            </a:solidFill>
          </p:spPr>
        </p:pic>
        <p:grpSp>
          <p:nvGrpSpPr>
            <p:cNvPr id="31" name="Gruppieren 30">
              <a:extLst>
                <a:ext uri="{FF2B5EF4-FFF2-40B4-BE49-F238E27FC236}">
                  <a16:creationId xmlns:a16="http://schemas.microsoft.com/office/drawing/2014/main" id="{C11438F1-FA76-3F43-8A98-53F2CCB65867}"/>
                </a:ext>
              </a:extLst>
            </p:cNvPr>
            <p:cNvGrpSpPr/>
            <p:nvPr/>
          </p:nvGrpSpPr>
          <p:grpSpPr>
            <a:xfrm>
              <a:off x="6675328" y="3939539"/>
              <a:ext cx="3069921" cy="553999"/>
              <a:chOff x="6675328" y="3686319"/>
              <a:chExt cx="3069921" cy="553999"/>
            </a:xfrm>
          </p:grpSpPr>
          <p:sp>
            <p:nvSpPr>
              <p:cNvPr id="14" name="Rechteck 13">
                <a:extLst>
                  <a:ext uri="{FF2B5EF4-FFF2-40B4-BE49-F238E27FC236}">
                    <a16:creationId xmlns:a16="http://schemas.microsoft.com/office/drawing/2014/main" id="{0671B5E1-4665-AC4F-9D72-ADE5AE067A9E}"/>
                  </a:ext>
                </a:extLst>
              </p:cNvPr>
              <p:cNvSpPr/>
              <p:nvPr/>
            </p:nvSpPr>
            <p:spPr>
              <a:xfrm>
                <a:off x="6675328" y="3686319"/>
                <a:ext cx="3069921" cy="553999"/>
              </a:xfrm>
              <a:prstGeom prst="rect">
                <a:avLst/>
              </a:prstGeom>
              <a:solidFill>
                <a:srgbClr val="74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20B13536-122E-FA41-AE42-37BC5C82CF84}"/>
                  </a:ext>
                </a:extLst>
              </p:cNvPr>
              <p:cNvSpPr txBox="1"/>
              <p:nvPr/>
            </p:nvSpPr>
            <p:spPr>
              <a:xfrm>
                <a:off x="6743090" y="3701131"/>
                <a:ext cx="2779281" cy="523220"/>
              </a:xfrm>
              <a:prstGeom prst="rect">
                <a:avLst/>
              </a:prstGeom>
              <a:noFill/>
            </p:spPr>
            <p:txBody>
              <a:bodyPr wrap="square">
                <a:spAutoFit/>
              </a:bodyPr>
              <a:lstStyle/>
              <a:p>
                <a:pPr algn="l"/>
                <a:r>
                  <a:rPr lang="de-DE" sz="1400" b="1" dirty="0">
                    <a:solidFill>
                      <a:schemeClr val="bg1"/>
                    </a:solidFill>
                    <a:latin typeface="Roboto" panose="02000000000000000000" pitchFamily="2" charset="0"/>
                    <a:ea typeface="Roboto" panose="02000000000000000000" pitchFamily="2" charset="0"/>
                  </a:rPr>
                  <a:t>Ist meine Teilnahme am BEM freiwillig?</a:t>
                </a:r>
                <a:endParaRPr lang="de-DE" sz="1400" dirty="0">
                  <a:solidFill>
                    <a:schemeClr val="bg1"/>
                  </a:solidFill>
                  <a:latin typeface="Roboto" panose="02000000000000000000" pitchFamily="2" charset="0"/>
                  <a:ea typeface="Roboto" panose="02000000000000000000" pitchFamily="2" charset="0"/>
                </a:endParaRPr>
              </a:p>
            </p:txBody>
          </p:sp>
        </p:grpSp>
        <p:grpSp>
          <p:nvGrpSpPr>
            <p:cNvPr id="30" name="Gruppieren 29">
              <a:extLst>
                <a:ext uri="{FF2B5EF4-FFF2-40B4-BE49-F238E27FC236}">
                  <a16:creationId xmlns:a16="http://schemas.microsoft.com/office/drawing/2014/main" id="{26149C19-B38E-004C-909B-EBBF23C4E651}"/>
                </a:ext>
              </a:extLst>
            </p:cNvPr>
            <p:cNvGrpSpPr/>
            <p:nvPr/>
          </p:nvGrpSpPr>
          <p:grpSpPr>
            <a:xfrm>
              <a:off x="6675328" y="2204002"/>
              <a:ext cx="3096681" cy="403010"/>
              <a:chOff x="6675328" y="2038023"/>
              <a:chExt cx="3096681" cy="403010"/>
            </a:xfrm>
          </p:grpSpPr>
          <p:sp>
            <p:nvSpPr>
              <p:cNvPr id="13" name="Rechteck 12">
                <a:extLst>
                  <a:ext uri="{FF2B5EF4-FFF2-40B4-BE49-F238E27FC236}">
                    <a16:creationId xmlns:a16="http://schemas.microsoft.com/office/drawing/2014/main" id="{897661AF-333F-FC42-BB11-72AD2C700E30}"/>
                  </a:ext>
                </a:extLst>
              </p:cNvPr>
              <p:cNvSpPr/>
              <p:nvPr/>
            </p:nvSpPr>
            <p:spPr>
              <a:xfrm>
                <a:off x="6675328" y="2065253"/>
                <a:ext cx="3069921" cy="375780"/>
              </a:xfrm>
              <a:prstGeom prst="rect">
                <a:avLst/>
              </a:prstGeom>
              <a:solidFill>
                <a:srgbClr val="74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500" dirty="0">
                  <a:solidFill>
                    <a:schemeClr val="bg1"/>
                  </a:solidFill>
                  <a:latin typeface="Roboto" panose="02000000000000000000" pitchFamily="2" charset="0"/>
                  <a:ea typeface="Roboto" panose="02000000000000000000" pitchFamily="2" charset="0"/>
                </a:endParaRPr>
              </a:p>
            </p:txBody>
          </p:sp>
          <p:sp>
            <p:nvSpPr>
              <p:cNvPr id="22" name="Textfeld 21">
                <a:extLst>
                  <a:ext uri="{FF2B5EF4-FFF2-40B4-BE49-F238E27FC236}">
                    <a16:creationId xmlns:a16="http://schemas.microsoft.com/office/drawing/2014/main" id="{2DB25DAC-FDB7-094B-A95A-9F2435DE7B81}"/>
                  </a:ext>
                </a:extLst>
              </p:cNvPr>
              <p:cNvSpPr txBox="1"/>
              <p:nvPr/>
            </p:nvSpPr>
            <p:spPr>
              <a:xfrm>
                <a:off x="6702088" y="2038023"/>
                <a:ext cx="3069921" cy="379591"/>
              </a:xfrm>
              <a:prstGeom prst="rect">
                <a:avLst/>
              </a:prstGeom>
              <a:noFill/>
            </p:spPr>
            <p:txBody>
              <a:bodyPr wrap="square">
                <a:spAutoFit/>
              </a:bodyPr>
              <a:lstStyle/>
              <a:p>
                <a:pPr>
                  <a:lnSpc>
                    <a:spcPct val="150000"/>
                  </a:lnSpc>
                </a:pPr>
                <a:r>
                  <a:rPr lang="de-DE" sz="1400" b="1" dirty="0">
                    <a:solidFill>
                      <a:schemeClr val="bg1"/>
                    </a:solidFill>
                    <a:latin typeface="Roboto" panose="02000000000000000000" pitchFamily="2" charset="0"/>
                    <a:ea typeface="Roboto" panose="02000000000000000000" pitchFamily="2" charset="0"/>
                  </a:rPr>
                  <a:t>Was ist das Ziel vom BEM?</a:t>
                </a:r>
                <a:endParaRPr lang="de-DE" sz="1400" dirty="0">
                  <a:solidFill>
                    <a:schemeClr val="bg1"/>
                  </a:solidFill>
                  <a:latin typeface="Roboto" panose="02000000000000000000" pitchFamily="2" charset="0"/>
                  <a:ea typeface="Roboto" panose="02000000000000000000" pitchFamily="2" charset="0"/>
                </a:endParaRPr>
              </a:p>
            </p:txBody>
          </p:sp>
        </p:grpSp>
        <p:grpSp>
          <p:nvGrpSpPr>
            <p:cNvPr id="29" name="Gruppieren 28">
              <a:extLst>
                <a:ext uri="{FF2B5EF4-FFF2-40B4-BE49-F238E27FC236}">
                  <a16:creationId xmlns:a16="http://schemas.microsoft.com/office/drawing/2014/main" id="{7672CA78-A35A-B046-961D-623F5E4E4554}"/>
                </a:ext>
              </a:extLst>
            </p:cNvPr>
            <p:cNvGrpSpPr/>
            <p:nvPr/>
          </p:nvGrpSpPr>
          <p:grpSpPr>
            <a:xfrm>
              <a:off x="6675328" y="230219"/>
              <a:ext cx="3069921" cy="407066"/>
              <a:chOff x="6675328" y="230219"/>
              <a:chExt cx="3069921" cy="407066"/>
            </a:xfrm>
          </p:grpSpPr>
          <p:sp>
            <p:nvSpPr>
              <p:cNvPr id="4" name="Rechteck 3">
                <a:extLst>
                  <a:ext uri="{FF2B5EF4-FFF2-40B4-BE49-F238E27FC236}">
                    <a16:creationId xmlns:a16="http://schemas.microsoft.com/office/drawing/2014/main" id="{C0A3E7F3-6044-4B49-B7C3-05012EF7F9F8}"/>
                  </a:ext>
                </a:extLst>
              </p:cNvPr>
              <p:cNvSpPr/>
              <p:nvPr/>
            </p:nvSpPr>
            <p:spPr>
              <a:xfrm>
                <a:off x="6675328" y="261505"/>
                <a:ext cx="3069921" cy="375780"/>
              </a:xfrm>
              <a:prstGeom prst="rect">
                <a:avLst/>
              </a:prstGeom>
              <a:solidFill>
                <a:srgbClr val="74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774615F8-4423-2E43-9D96-D0016DE7EA25}"/>
                  </a:ext>
                </a:extLst>
              </p:cNvPr>
              <p:cNvSpPr txBox="1"/>
              <p:nvPr/>
            </p:nvSpPr>
            <p:spPr>
              <a:xfrm>
                <a:off x="6743090" y="230219"/>
                <a:ext cx="2901951" cy="379591"/>
              </a:xfrm>
              <a:prstGeom prst="rect">
                <a:avLst/>
              </a:prstGeom>
              <a:noFill/>
            </p:spPr>
            <p:txBody>
              <a:bodyPr wrap="square">
                <a:spAutoFit/>
              </a:bodyPr>
              <a:lstStyle/>
              <a:p>
                <a:pPr algn="l">
                  <a:lnSpc>
                    <a:spcPct val="150000"/>
                  </a:lnSpc>
                </a:pPr>
                <a:r>
                  <a:rPr lang="de-DE" sz="1400" b="1" dirty="0">
                    <a:solidFill>
                      <a:schemeClr val="bg1"/>
                    </a:solidFill>
                    <a:latin typeface="Roboto" panose="02000000000000000000" pitchFamily="2" charset="0"/>
                    <a:ea typeface="Roboto" panose="02000000000000000000" pitchFamily="2" charset="0"/>
                  </a:rPr>
                  <a:t>Wer ist BEM berechtigt?</a:t>
                </a:r>
                <a:endParaRPr lang="de-DE" sz="1400" dirty="0">
                  <a:solidFill>
                    <a:schemeClr val="bg1"/>
                  </a:solidFill>
                  <a:latin typeface="Roboto" panose="02000000000000000000" pitchFamily="2" charset="0"/>
                  <a:ea typeface="Roboto" panose="02000000000000000000" pitchFamily="2" charset="0"/>
                </a:endParaRPr>
              </a:p>
            </p:txBody>
          </p:sp>
        </p:grpSp>
      </p:grpSp>
      <p:grpSp>
        <p:nvGrpSpPr>
          <p:cNvPr id="65" name="Gruppieren 64">
            <a:extLst>
              <a:ext uri="{FF2B5EF4-FFF2-40B4-BE49-F238E27FC236}">
                <a16:creationId xmlns:a16="http://schemas.microsoft.com/office/drawing/2014/main" id="{CAD20898-EE20-344F-BA26-D4AD0656CC65}"/>
              </a:ext>
            </a:extLst>
          </p:cNvPr>
          <p:cNvGrpSpPr/>
          <p:nvPr/>
        </p:nvGrpSpPr>
        <p:grpSpPr>
          <a:xfrm>
            <a:off x="6796527" y="1799584"/>
            <a:ext cx="2885587" cy="4038606"/>
            <a:chOff x="6834627" y="2515093"/>
            <a:chExt cx="2885587" cy="4038606"/>
          </a:xfrm>
        </p:grpSpPr>
        <p:sp>
          <p:nvSpPr>
            <p:cNvPr id="40" name="Textfeld 39">
              <a:extLst>
                <a:ext uri="{FF2B5EF4-FFF2-40B4-BE49-F238E27FC236}">
                  <a16:creationId xmlns:a16="http://schemas.microsoft.com/office/drawing/2014/main" id="{09CF02C8-BE03-E540-A9AA-2CE43E6BC85C}"/>
                </a:ext>
              </a:extLst>
            </p:cNvPr>
            <p:cNvSpPr txBox="1"/>
            <p:nvPr/>
          </p:nvSpPr>
          <p:spPr>
            <a:xfrm>
              <a:off x="6834627" y="2515093"/>
              <a:ext cx="2885587" cy="4038606"/>
            </a:xfrm>
            <a:prstGeom prst="rect">
              <a:avLst/>
            </a:prstGeom>
            <a:solidFill>
              <a:schemeClr val="bg1"/>
            </a:solidFill>
          </p:spPr>
          <p:txBody>
            <a:bodyPr wrap="square">
              <a:spAutoFit/>
            </a:bodyPr>
            <a:lstStyle/>
            <a:p>
              <a:pPr>
                <a:lnSpc>
                  <a:spcPct val="150000"/>
                </a:lnSpc>
                <a:spcAft>
                  <a:spcPts val="800"/>
                </a:spcAft>
              </a:pPr>
              <a:r>
                <a:rPr lang="de-DE" sz="1400" dirty="0">
                  <a:effectLst/>
                  <a:latin typeface="Roboto Medium" panose="02000000000000000000" pitchFamily="2" charset="0"/>
                  <a:ea typeface="Roboto Medium" panose="02000000000000000000" pitchFamily="2" charset="0"/>
                  <a:cs typeface="Times New Roman" panose="02020603050405020304" pitchFamily="18" charset="0"/>
                </a:rPr>
                <a:t>Kontakt</a:t>
              </a:r>
            </a:p>
            <a:p>
              <a:pPr>
                <a:lnSpc>
                  <a:spcPct val="150000"/>
                </a:lnSpc>
                <a:spcAft>
                  <a:spcPts val="800"/>
                </a:spcAft>
              </a:pPr>
              <a:r>
                <a:rPr lang="de-DE" sz="105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(Betriebliches Eingliederungsmanagement)</a:t>
              </a:r>
            </a:p>
            <a:p>
              <a:pPr>
                <a:lnSpc>
                  <a:spcPct val="150000"/>
                </a:lnSpc>
                <a:spcAft>
                  <a:spcPts val="800"/>
                </a:spcAft>
              </a:pPr>
              <a:r>
                <a:rPr lang="de-DE" sz="105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(Name Unternehmen)</a:t>
              </a:r>
            </a:p>
            <a:p>
              <a:pPr>
                <a:lnSpc>
                  <a:spcPct val="150000"/>
                </a:lnSpc>
                <a:spcAft>
                  <a:spcPts val="800"/>
                </a:spcAft>
              </a:pPr>
              <a:r>
                <a:rPr lang="de-DE" sz="105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(Name konkrete*</a:t>
              </a:r>
              <a:r>
                <a:rPr lang="de-DE" sz="1050"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r</a:t>
              </a:r>
              <a:r>
                <a:rPr lang="de-DE" sz="105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Ansprechpartner*in)</a:t>
              </a:r>
            </a:p>
            <a:p>
              <a:pPr>
                <a:lnSpc>
                  <a:spcPct val="150000"/>
                </a:lnSpc>
                <a:spcAft>
                  <a:spcPts val="800"/>
                </a:spcAft>
              </a:pPr>
              <a:r>
                <a:rPr lang="de-DE" sz="105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de-DE" sz="105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(Anschrift)</a:t>
              </a:r>
            </a:p>
            <a:p>
              <a:pPr>
                <a:lnSpc>
                  <a:spcPct val="150000"/>
                </a:lnSpc>
                <a:spcAft>
                  <a:spcPts val="800"/>
                </a:spcAft>
              </a:pPr>
              <a:r>
                <a:rPr lang="de-DE" sz="1050" dirty="0">
                  <a:solidFill>
                    <a:srgbClr val="FF0000"/>
                  </a:solidFill>
                  <a:latin typeface="Roboto" panose="02000000000000000000" pitchFamily="2" charset="0"/>
                  <a:ea typeface="Roboto" panose="02000000000000000000" pitchFamily="2" charset="0"/>
                  <a:cs typeface="Times New Roman" panose="02020603050405020304" pitchFamily="18" charset="0"/>
                </a:rPr>
                <a:t>	   (Anschrift)</a:t>
              </a:r>
            </a:p>
            <a:p>
              <a:pPr>
                <a:lnSpc>
                  <a:spcPct val="150000"/>
                </a:lnSpc>
                <a:spcAft>
                  <a:spcPts val="800"/>
                </a:spcAft>
              </a:pPr>
              <a:r>
                <a:rPr lang="de-DE" sz="1050" dirty="0">
                  <a:solidFill>
                    <a:srgbClr val="FF0000"/>
                  </a:solidFill>
                  <a:latin typeface="Roboto" panose="02000000000000000000" pitchFamily="2" charset="0"/>
                  <a:ea typeface="Roboto" panose="02000000000000000000" pitchFamily="2" charset="0"/>
                  <a:cs typeface="Times New Roman" panose="02020603050405020304" pitchFamily="18" charset="0"/>
                </a:rPr>
                <a:t>	   (Anschrift)</a:t>
              </a:r>
            </a:p>
            <a:p>
              <a:pPr>
                <a:lnSpc>
                  <a:spcPct val="200000"/>
                </a:lnSpc>
                <a:spcAft>
                  <a:spcPts val="800"/>
                </a:spcAft>
              </a:pPr>
              <a:r>
                <a:rPr lang="de-DE" sz="105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de-DE" sz="105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(Tel</a:t>
              </a:r>
              <a:r>
                <a:rPr lang="de-DE" sz="1050" dirty="0">
                  <a:solidFill>
                    <a:srgbClr val="FF0000"/>
                  </a:solidFill>
                  <a:latin typeface="Roboto" panose="02000000000000000000" pitchFamily="2" charset="0"/>
                  <a:ea typeface="Roboto" panose="02000000000000000000" pitchFamily="2" charset="0"/>
                  <a:cs typeface="Times New Roman" panose="02020603050405020304" pitchFamily="18" charset="0"/>
                </a:rPr>
                <a:t>efonnummer</a:t>
              </a:r>
              <a:r>
                <a:rPr lang="de-DE" sz="105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a:t>
              </a:r>
            </a:p>
            <a:p>
              <a:pPr>
                <a:lnSpc>
                  <a:spcPct val="200000"/>
                </a:lnSpc>
                <a:spcAft>
                  <a:spcPts val="800"/>
                </a:spcAft>
              </a:pPr>
              <a:r>
                <a:rPr lang="de-DE" sz="105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(E-Mail Adresse)</a:t>
              </a:r>
            </a:p>
            <a:p>
              <a:pPr>
                <a:lnSpc>
                  <a:spcPct val="200000"/>
                </a:lnSpc>
                <a:spcAft>
                  <a:spcPts val="800"/>
                </a:spcAft>
              </a:pPr>
              <a:r>
                <a:rPr lang="de-DE" sz="105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(Links zu weiterführenden Infos, z.B. 	   im Intranet)</a:t>
              </a:r>
            </a:p>
          </p:txBody>
        </p:sp>
        <p:grpSp>
          <p:nvGrpSpPr>
            <p:cNvPr id="50" name="Gruppieren 49">
              <a:extLst>
                <a:ext uri="{FF2B5EF4-FFF2-40B4-BE49-F238E27FC236}">
                  <a16:creationId xmlns:a16="http://schemas.microsoft.com/office/drawing/2014/main" id="{D3F25211-8775-8D49-9E4F-9A823B77018A}"/>
                </a:ext>
              </a:extLst>
            </p:cNvPr>
            <p:cNvGrpSpPr/>
            <p:nvPr/>
          </p:nvGrpSpPr>
          <p:grpSpPr>
            <a:xfrm>
              <a:off x="6981151" y="5067921"/>
              <a:ext cx="300214" cy="300216"/>
              <a:chOff x="7968341" y="1497203"/>
              <a:chExt cx="388536" cy="388536"/>
            </a:xfrm>
          </p:grpSpPr>
          <p:sp>
            <p:nvSpPr>
              <p:cNvPr id="49" name="Oval 48">
                <a:extLst>
                  <a:ext uri="{FF2B5EF4-FFF2-40B4-BE49-F238E27FC236}">
                    <a16:creationId xmlns:a16="http://schemas.microsoft.com/office/drawing/2014/main" id="{19DD078A-4685-9744-83F9-FE00B0C4ACF0}"/>
                  </a:ext>
                </a:extLst>
              </p:cNvPr>
              <p:cNvSpPr/>
              <p:nvPr/>
            </p:nvSpPr>
            <p:spPr>
              <a:xfrm>
                <a:off x="7968341" y="1497203"/>
                <a:ext cx="388536" cy="388536"/>
              </a:xfrm>
              <a:prstGeom prst="ellipse">
                <a:avLst/>
              </a:prstGeom>
              <a:solidFill>
                <a:srgbClr val="74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8" name="Grafik 47">
                <a:extLst>
                  <a:ext uri="{FF2B5EF4-FFF2-40B4-BE49-F238E27FC236}">
                    <a16:creationId xmlns:a16="http://schemas.microsoft.com/office/drawing/2014/main" id="{C47C7078-C328-D94B-A397-E6F6DDD369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11884" y="1530698"/>
                <a:ext cx="304801" cy="304801"/>
              </a:xfrm>
              <a:prstGeom prst="rect">
                <a:avLst/>
              </a:prstGeom>
            </p:spPr>
          </p:pic>
        </p:grpSp>
        <p:grpSp>
          <p:nvGrpSpPr>
            <p:cNvPr id="55" name="Gruppieren 54">
              <a:extLst>
                <a:ext uri="{FF2B5EF4-FFF2-40B4-BE49-F238E27FC236}">
                  <a16:creationId xmlns:a16="http://schemas.microsoft.com/office/drawing/2014/main" id="{C0EDA024-483B-714C-ACB2-98276FEDC206}"/>
                </a:ext>
              </a:extLst>
            </p:cNvPr>
            <p:cNvGrpSpPr/>
            <p:nvPr/>
          </p:nvGrpSpPr>
          <p:grpSpPr>
            <a:xfrm>
              <a:off x="6979355" y="5503464"/>
              <a:ext cx="300214" cy="300216"/>
              <a:chOff x="7275390" y="1043575"/>
              <a:chExt cx="388536" cy="388536"/>
            </a:xfrm>
          </p:grpSpPr>
          <p:sp>
            <p:nvSpPr>
              <p:cNvPr id="54" name="Oval 53">
                <a:extLst>
                  <a:ext uri="{FF2B5EF4-FFF2-40B4-BE49-F238E27FC236}">
                    <a16:creationId xmlns:a16="http://schemas.microsoft.com/office/drawing/2014/main" id="{C752E20A-5FDA-1448-BC6A-1FF346A11898}"/>
                  </a:ext>
                </a:extLst>
              </p:cNvPr>
              <p:cNvSpPr/>
              <p:nvPr/>
            </p:nvSpPr>
            <p:spPr>
              <a:xfrm>
                <a:off x="7275390" y="1043575"/>
                <a:ext cx="388536" cy="388536"/>
              </a:xfrm>
              <a:prstGeom prst="ellipse">
                <a:avLst/>
              </a:prstGeom>
              <a:solidFill>
                <a:srgbClr val="74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4" name="Grafik 43">
                <a:extLst>
                  <a:ext uri="{FF2B5EF4-FFF2-40B4-BE49-F238E27FC236}">
                    <a16:creationId xmlns:a16="http://schemas.microsoft.com/office/drawing/2014/main" id="{3BE8F728-530B-1540-8B5F-AE12038C9A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990" y="1111400"/>
                <a:ext cx="252886" cy="252886"/>
              </a:xfrm>
              <a:prstGeom prst="rect">
                <a:avLst/>
              </a:prstGeom>
            </p:spPr>
          </p:pic>
        </p:grpSp>
        <p:grpSp>
          <p:nvGrpSpPr>
            <p:cNvPr id="58" name="Gruppieren 57">
              <a:extLst>
                <a:ext uri="{FF2B5EF4-FFF2-40B4-BE49-F238E27FC236}">
                  <a16:creationId xmlns:a16="http://schemas.microsoft.com/office/drawing/2014/main" id="{51339290-0DB0-9649-ABA4-D5075E31DC76}"/>
                </a:ext>
              </a:extLst>
            </p:cNvPr>
            <p:cNvGrpSpPr/>
            <p:nvPr/>
          </p:nvGrpSpPr>
          <p:grpSpPr>
            <a:xfrm>
              <a:off x="6970590" y="3981265"/>
              <a:ext cx="300214" cy="300214"/>
              <a:chOff x="7731526" y="913837"/>
              <a:chExt cx="388536" cy="388536"/>
            </a:xfrm>
          </p:grpSpPr>
          <p:sp>
            <p:nvSpPr>
              <p:cNvPr id="52" name="Oval 51">
                <a:extLst>
                  <a:ext uri="{FF2B5EF4-FFF2-40B4-BE49-F238E27FC236}">
                    <a16:creationId xmlns:a16="http://schemas.microsoft.com/office/drawing/2014/main" id="{EA77718B-AB55-6147-A6C4-2F619BA9ED38}"/>
                  </a:ext>
                </a:extLst>
              </p:cNvPr>
              <p:cNvSpPr/>
              <p:nvPr/>
            </p:nvSpPr>
            <p:spPr>
              <a:xfrm>
                <a:off x="7731526" y="913837"/>
                <a:ext cx="388536" cy="388536"/>
              </a:xfrm>
              <a:prstGeom prst="ellipse">
                <a:avLst/>
              </a:prstGeom>
              <a:solidFill>
                <a:srgbClr val="74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7" name="Grafik 56">
                <a:extLst>
                  <a:ext uri="{FF2B5EF4-FFF2-40B4-BE49-F238E27FC236}">
                    <a16:creationId xmlns:a16="http://schemas.microsoft.com/office/drawing/2014/main" id="{0EFD1D5D-FCAE-6041-8DD4-5845902916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5898" y="988209"/>
                <a:ext cx="239791" cy="239791"/>
              </a:xfrm>
              <a:prstGeom prst="rect">
                <a:avLst/>
              </a:prstGeom>
            </p:spPr>
          </p:pic>
        </p:grpSp>
        <p:grpSp>
          <p:nvGrpSpPr>
            <p:cNvPr id="64" name="Gruppieren 63">
              <a:extLst>
                <a:ext uri="{FF2B5EF4-FFF2-40B4-BE49-F238E27FC236}">
                  <a16:creationId xmlns:a16="http://schemas.microsoft.com/office/drawing/2014/main" id="{9F999848-7390-F247-B355-516DE84D430B}"/>
                </a:ext>
              </a:extLst>
            </p:cNvPr>
            <p:cNvGrpSpPr/>
            <p:nvPr/>
          </p:nvGrpSpPr>
          <p:grpSpPr>
            <a:xfrm>
              <a:off x="6979181" y="5930099"/>
              <a:ext cx="300214" cy="300216"/>
              <a:chOff x="6970590" y="5902441"/>
              <a:chExt cx="388536" cy="388538"/>
            </a:xfrm>
          </p:grpSpPr>
          <p:sp>
            <p:nvSpPr>
              <p:cNvPr id="60" name="Oval 59">
                <a:extLst>
                  <a:ext uri="{FF2B5EF4-FFF2-40B4-BE49-F238E27FC236}">
                    <a16:creationId xmlns:a16="http://schemas.microsoft.com/office/drawing/2014/main" id="{5A50E744-65B1-D040-80D5-3667415EB7C8}"/>
                  </a:ext>
                </a:extLst>
              </p:cNvPr>
              <p:cNvSpPr/>
              <p:nvPr/>
            </p:nvSpPr>
            <p:spPr>
              <a:xfrm>
                <a:off x="6970590" y="5902441"/>
                <a:ext cx="388536" cy="388538"/>
              </a:xfrm>
              <a:prstGeom prst="ellipse">
                <a:avLst/>
              </a:prstGeom>
              <a:solidFill>
                <a:srgbClr val="74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3" name="Grafik 62">
                <a:extLst>
                  <a:ext uri="{FF2B5EF4-FFF2-40B4-BE49-F238E27FC236}">
                    <a16:creationId xmlns:a16="http://schemas.microsoft.com/office/drawing/2014/main" id="{1F076FE4-8CB9-5C4E-8F76-2868E1EE0F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59961" y="5995962"/>
                <a:ext cx="204697" cy="204697"/>
              </a:xfrm>
              <a:prstGeom prst="rect">
                <a:avLst/>
              </a:prstGeom>
            </p:spPr>
          </p:pic>
        </p:grpSp>
      </p:grpSp>
      <p:sp>
        <p:nvSpPr>
          <p:cNvPr id="66" name="Textfeld 65">
            <a:extLst>
              <a:ext uri="{FF2B5EF4-FFF2-40B4-BE49-F238E27FC236}">
                <a16:creationId xmlns:a16="http://schemas.microsoft.com/office/drawing/2014/main" id="{6EB926C1-1943-5643-9B6B-6E61B4DBF8A7}"/>
              </a:ext>
            </a:extLst>
          </p:cNvPr>
          <p:cNvSpPr txBox="1"/>
          <p:nvPr/>
        </p:nvSpPr>
        <p:spPr>
          <a:xfrm>
            <a:off x="6796527" y="6133006"/>
            <a:ext cx="2253521" cy="415498"/>
          </a:xfrm>
          <a:prstGeom prst="rect">
            <a:avLst/>
          </a:prstGeom>
          <a:solidFill>
            <a:schemeClr val="bg1"/>
          </a:solidFill>
        </p:spPr>
        <p:txBody>
          <a:bodyPr wrap="square" rtlCol="0">
            <a:spAutoFit/>
          </a:bodyPr>
          <a:lstStyle/>
          <a:p>
            <a:r>
              <a:rPr lang="de-DE" sz="1050" dirty="0"/>
              <a:t>Mit freundlicher Unterstützung von </a:t>
            </a:r>
            <a:r>
              <a:rPr lang="de-DE" sz="1050" dirty="0" err="1"/>
              <a:t>BEMpsy.de</a:t>
            </a:r>
            <a:endParaRPr lang="de-DE" sz="1050" dirty="0"/>
          </a:p>
        </p:txBody>
      </p:sp>
      <p:sp>
        <p:nvSpPr>
          <p:cNvPr id="68" name="Abgerundete rechteckige Legende 67">
            <a:extLst>
              <a:ext uri="{FF2B5EF4-FFF2-40B4-BE49-F238E27FC236}">
                <a16:creationId xmlns:a16="http://schemas.microsoft.com/office/drawing/2014/main" id="{99CE20D7-2E8C-E943-BE9D-51F6147DF0CE}"/>
              </a:ext>
            </a:extLst>
          </p:cNvPr>
          <p:cNvSpPr/>
          <p:nvPr/>
        </p:nvSpPr>
        <p:spPr>
          <a:xfrm>
            <a:off x="7089218" y="473013"/>
            <a:ext cx="2449252" cy="828243"/>
          </a:xfrm>
          <a:prstGeom prst="wedgeRoundRectCallout">
            <a:avLst/>
          </a:prstGeom>
          <a:solidFill>
            <a:srgbClr val="74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latin typeface="Roboto Medium" panose="02000000000000000000" pitchFamily="2" charset="0"/>
                <a:ea typeface="Roboto Medium" panose="02000000000000000000" pitchFamily="2" charset="0"/>
              </a:rPr>
              <a:t>Offene Fragen? </a:t>
            </a:r>
          </a:p>
          <a:p>
            <a:r>
              <a:rPr lang="de-DE" sz="1400" dirty="0">
                <a:latin typeface="Roboto Medium" panose="02000000000000000000" pitchFamily="2" charset="0"/>
                <a:ea typeface="Roboto Medium" panose="02000000000000000000" pitchFamily="2" charset="0"/>
              </a:rPr>
              <a:t>Wir helfen gerne weiter </a:t>
            </a:r>
            <a:r>
              <a:rPr lang="de-DE" sz="1400" dirty="0">
                <a:latin typeface="Roboto Medium" panose="02000000000000000000" pitchFamily="2" charset="0"/>
                <a:ea typeface="Roboto Medium" panose="02000000000000000000" pitchFamily="2" charset="0"/>
                <a:sym typeface="Wingdings" pitchFamily="2" charset="2"/>
              </a:rPr>
              <a:t>:)</a:t>
            </a:r>
            <a:endParaRPr lang="de-DE" sz="1400" dirty="0">
              <a:latin typeface="Roboto Medium" panose="02000000000000000000" pitchFamily="2" charset="0"/>
              <a:ea typeface="Roboto Medium" panose="02000000000000000000" pitchFamily="2" charset="0"/>
            </a:endParaRPr>
          </a:p>
        </p:txBody>
      </p:sp>
      <p:sp>
        <p:nvSpPr>
          <p:cNvPr id="2" name="Textfeld 1">
            <a:extLst>
              <a:ext uri="{FF2B5EF4-FFF2-40B4-BE49-F238E27FC236}">
                <a16:creationId xmlns:a16="http://schemas.microsoft.com/office/drawing/2014/main" id="{80E18A38-294F-906E-D30F-C7310004E8F8}"/>
              </a:ext>
            </a:extLst>
          </p:cNvPr>
          <p:cNvSpPr txBox="1"/>
          <p:nvPr/>
        </p:nvSpPr>
        <p:spPr>
          <a:xfrm rot="1725906">
            <a:off x="1966450" y="2701965"/>
            <a:ext cx="5619135" cy="1107996"/>
          </a:xfrm>
          <a:prstGeom prst="rect">
            <a:avLst/>
          </a:prstGeom>
          <a:noFill/>
        </p:spPr>
        <p:txBody>
          <a:bodyPr wrap="square" rtlCol="0">
            <a:spAutoFit/>
          </a:bodyPr>
          <a:lstStyle/>
          <a:p>
            <a:r>
              <a:rPr lang="de-DE" sz="6600" dirty="0">
                <a:solidFill>
                  <a:schemeClr val="bg2">
                    <a:lumMod val="75000"/>
                  </a:schemeClr>
                </a:solidFill>
              </a:rPr>
              <a:t>Arbeitsentwurf</a:t>
            </a:r>
          </a:p>
        </p:txBody>
      </p:sp>
    </p:spTree>
    <p:extLst>
      <p:ext uri="{BB962C8B-B14F-4D97-AF65-F5344CB8AC3E}">
        <p14:creationId xmlns:p14="http://schemas.microsoft.com/office/powerpoint/2010/main" val="31550869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451</Words>
  <Application>Microsoft Office PowerPoint</Application>
  <PresentationFormat>A4-Papier (210 x 297 mm)</PresentationFormat>
  <Paragraphs>48</Paragraphs>
  <Slides>2</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Calibri</vt:lpstr>
      <vt:lpstr>Calibri Light</vt:lpstr>
      <vt:lpstr>Roboto</vt:lpstr>
      <vt:lpstr>Roboto Medium</vt:lpstr>
      <vt:lpstr>Office</vt:lpstr>
      <vt:lpstr>     BEM Betriebliches Eingliederungsmanagement   Für (Unternehmensname)  eine Selbstverständlichkeit,  für (Dich/Sie) eine Chance.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BEM Betriebliches Eingliederungsmanagement bei (Unternehmensname, Logo)</dc:title>
  <dc:creator>Microsoft Office User</dc:creator>
  <cp:lastModifiedBy>Jannis Schläger</cp:lastModifiedBy>
  <cp:revision>14</cp:revision>
  <dcterms:created xsi:type="dcterms:W3CDTF">2022-02-23T10:45:26Z</dcterms:created>
  <dcterms:modified xsi:type="dcterms:W3CDTF">2022-09-28T15:20:22Z</dcterms:modified>
</cp:coreProperties>
</file>